
<file path=[Content_Types].xml><?xml version="1.0" encoding="utf-8"?>
<Types xmlns="http://schemas.openxmlformats.org/package/2006/content-types">
  <Default Extension="png" ContentType="image/png"/>
  <Default Extension="jpeg" ContentType="image/jpeg"/>
  <Default Extension="jpg&amp;ehk=A"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256" r:id="rId5"/>
    <p:sldId id="266" r:id="rId6"/>
    <p:sldId id="263" r:id="rId7"/>
    <p:sldId id="280" r:id="rId8"/>
    <p:sldId id="281" r:id="rId9"/>
    <p:sldId id="325" r:id="rId10"/>
    <p:sldId id="282" r:id="rId11"/>
    <p:sldId id="283" r:id="rId12"/>
    <p:sldId id="291" r:id="rId13"/>
    <p:sldId id="261" r:id="rId14"/>
    <p:sldId id="287" r:id="rId15"/>
    <p:sldId id="292" r:id="rId16"/>
    <p:sldId id="324" r:id="rId17"/>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Blue"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599" autoAdjust="0"/>
  </p:normalViewPr>
  <p:slideViewPr>
    <p:cSldViewPr>
      <p:cViewPr varScale="1">
        <p:scale>
          <a:sx n="119" d="100"/>
          <a:sy n="119" d="100"/>
        </p:scale>
        <p:origin x="96" y="360"/>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2/4/2019</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2/4/2019</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C495A-EBCC-4F6F-A2AD-AF5F29A9B113}"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8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E42CC-B466-4BBA-9F8A-20103D8097B8}"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0952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66E8F-8A77-40FB-A846-FECA86472BDC}"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2689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9860A-812D-435F-B1A7-353B6ED471BD}"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5039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066B6-E626-42E5-9BB9-79F367E7BD26}"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36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BA7F33-75C1-4068-921D-5B78E43CB149}" type="datetime1">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0516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181150-F68F-41EF-B2DC-F1ADFA46B0FC}" type="datetime1">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8858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D8DB3-11BC-43F0-AC9D-C023B5CFB6A4}" type="datetime1">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1186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898124-30AA-4560-9C1E-CBF4473A2E2D}" type="datetime1">
              <a:rPr lang="en-US" smtClean="0"/>
              <a:t>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96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1387CCE1-807A-48DE-AA06-7AB4ADE172AB}" type="datetime1">
              <a:rPr lang="en-US" smtClean="0"/>
              <a:t>2/4/2019</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dirty="0"/>
          </a:p>
        </p:txBody>
      </p:sp>
    </p:spTree>
    <p:extLst>
      <p:ext uri="{BB962C8B-B14F-4D97-AF65-F5344CB8AC3E}">
        <p14:creationId xmlns:p14="http://schemas.microsoft.com/office/powerpoint/2010/main" val="403451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B3F02F-D082-4ABB-81CB-B4B43DF99CEA}" type="datetime1">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5641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B8609E3B-6536-47B7-B1A4-6C0B5E9AAA7D}" type="datetime1">
              <a:rPr lang="en-US" smtClean="0"/>
              <a:t>2/4/2019</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412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geologypage.com/2016/04/induced-earthquakes-come-under-closer.html"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creativecommons.org/licenses/by-nc-nd/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7bluec1-2012.wikispaces.com/Glossary"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eo.libretexts.org/Textmaps/Map%3A_Physical_Geology_(Earle)/12%3A_Geological_structures/12.3%3A_Fracturing_and_Faulting" TargetMode="External"/><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geo.libretexts.org/Textmaps/Map:_Physical_Geology_(Earle)/12:_Geological_structures/12.3:_Fracturing_and_Fault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onservation.ca.gov/cgs/information/outreach/Documents/discovery_basics.pdf"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jcruz661.wikispaces.com/CAPA+Level+5+Focus+Skill+24+Natural+Hazards" TargetMode="External"/><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johanwieland/5876020681" TargetMode="External"/><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hyperlink" Target="https://creativecommons.org/licenses/by-nd/2.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hyperlink" Target="http://flickr.com/photos/psd/506409127" TargetMode="Externa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greenfieldgeography.wikispaces.com/IGCSE+Plate+Tectonics+and+GCSE+Plate+Tectonics" TargetMode="External"/><Relationship Id="rId2" Type="http://schemas.openxmlformats.org/officeDocument/2006/relationships/image" Target="../media/image10.jpg&amp;ehk=A"/><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rb-science.wikispaces.com/Earthquakes" TargetMode="External"/><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eologypage.com/2016/07/some-earthquakes-on-san-andreas-fault.html" TargetMode="Externa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FEMA_-_1772_-_Photograph_by_Robert_A._Eplett_taken_on_01-17-1994_in_California.jpg"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It’s All My Fault!</a:t>
            </a:r>
          </a:p>
        </p:txBody>
      </p:sp>
      <p:sp>
        <p:nvSpPr>
          <p:cNvPr id="3" name="Subtitle 2"/>
          <p:cNvSpPr>
            <a:spLocks noGrp="1"/>
          </p:cNvSpPr>
          <p:nvPr>
            <p:ph type="subTitle" idx="1"/>
          </p:nvPr>
        </p:nvSpPr>
        <p:spPr/>
        <p:txBody>
          <a:bodyPr/>
          <a:lstStyle/>
          <a:p>
            <a:r>
              <a:rPr lang="en-US" dirty="0"/>
              <a:t>California Earthquakes: Lesson 2</a:t>
            </a:r>
          </a:p>
        </p:txBody>
      </p:sp>
      <p:pic>
        <p:nvPicPr>
          <p:cNvPr id="5" name="Picture 4">
            <a:extLst>
              <a:ext uri="{FF2B5EF4-FFF2-40B4-BE49-F238E27FC236}">
                <a16:creationId xmlns:a16="http://schemas.microsoft.com/office/drawing/2014/main" id="{41A76091-93C1-436D-86F2-9A4D17242E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0012" y="4936632"/>
            <a:ext cx="5905500" cy="1323975"/>
          </a:xfrm>
          <a:prstGeom prst="rect">
            <a:avLst/>
          </a:prstGeom>
          <a:effectLst/>
        </p:spPr>
      </p:pic>
      <p:sp>
        <p:nvSpPr>
          <p:cNvPr id="6" name="TextBox 5">
            <a:extLst>
              <a:ext uri="{FF2B5EF4-FFF2-40B4-BE49-F238E27FC236}">
                <a16:creationId xmlns:a16="http://schemas.microsoft.com/office/drawing/2014/main" id="{6E04DF8F-3D67-4C07-8933-DD5305B70CB3}"/>
              </a:ext>
            </a:extLst>
          </p:cNvPr>
          <p:cNvSpPr txBox="1"/>
          <p:nvPr/>
        </p:nvSpPr>
        <p:spPr>
          <a:xfrm>
            <a:off x="101185" y="6556124"/>
            <a:ext cx="5905500" cy="230832"/>
          </a:xfrm>
          <a:prstGeom prst="rect">
            <a:avLst/>
          </a:prstGeom>
          <a:noFill/>
        </p:spPr>
        <p:txBody>
          <a:bodyPr wrap="square" rtlCol="0">
            <a:spAutoFit/>
          </a:bodyPr>
          <a:lstStyle/>
          <a:p>
            <a:r>
              <a:rPr lang="en-US" sz="900" dirty="0">
                <a:hlinkClick r:id="rId3" tooltip="http://www.geologypage.com/2016/04/induced-earthquakes-come-under-closer.html"/>
              </a:rPr>
              <a:t>This Photo</a:t>
            </a:r>
            <a:r>
              <a:rPr lang="en-US" sz="900" dirty="0"/>
              <a:t> by Unknown Author is licensed under </a:t>
            </a:r>
            <a:r>
              <a:rPr lang="en-US" sz="900" dirty="0">
                <a:hlinkClick r:id="rId4" tooltip="https://creativecommons.org/licenses/by-nc-nd/4.0/"/>
              </a:rPr>
              <a:t>CC BY-NC-ND</a:t>
            </a:r>
            <a:endParaRPr lang="en-US" sz="900" dirty="0"/>
          </a:p>
        </p:txBody>
      </p:sp>
      <p:sp>
        <p:nvSpPr>
          <p:cNvPr id="4" name="Slide Number Placeholder 3">
            <a:extLst>
              <a:ext uri="{FF2B5EF4-FFF2-40B4-BE49-F238E27FC236}">
                <a16:creationId xmlns:a16="http://schemas.microsoft.com/office/drawing/2014/main" id="{700CFC46-3A73-47D5-90D1-C8E9D1E63729}"/>
              </a:ext>
            </a:extLst>
          </p:cNvPr>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Picture 2" descr="https://lh4.googleusercontent.com/BDNIouHGpXg2SXEv2MIoadfGwt7lwQkwag3ZyJhNoun7wDjqoyUeqZUmjNQppQA9WJ81MtaZvmZzz5Yv8tfrNByZSkzSjSa_Maw9bx8u6aweu0GD57whpRJlIOGNC7bNsQqO57WUNKU">
            <a:extLst>
              <a:ext uri="{FF2B5EF4-FFF2-40B4-BE49-F238E27FC236}">
                <a16:creationId xmlns:a16="http://schemas.microsoft.com/office/drawing/2014/main" id="{FBAEB9D9-D1E4-4B3B-A538-D74AD15D7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53" y="58505"/>
            <a:ext cx="4985297" cy="181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an earthquake?</a:t>
            </a:r>
          </a:p>
        </p:txBody>
      </p:sp>
      <p:sp>
        <p:nvSpPr>
          <p:cNvPr id="3" name="TextBox 2">
            <a:extLst>
              <a:ext uri="{FF2B5EF4-FFF2-40B4-BE49-F238E27FC236}">
                <a16:creationId xmlns:a16="http://schemas.microsoft.com/office/drawing/2014/main" id="{1AEA41A6-41E2-4E0F-AAD2-1028A39471D3}"/>
              </a:ext>
            </a:extLst>
          </p:cNvPr>
          <p:cNvSpPr txBox="1"/>
          <p:nvPr/>
        </p:nvSpPr>
        <p:spPr>
          <a:xfrm>
            <a:off x="227012" y="1752600"/>
            <a:ext cx="8001000" cy="4524315"/>
          </a:xfrm>
          <a:prstGeom prst="rect">
            <a:avLst/>
          </a:prstGeom>
          <a:noFill/>
        </p:spPr>
        <p:txBody>
          <a:bodyPr wrap="square" rtlCol="0">
            <a:spAutoFit/>
          </a:bodyPr>
          <a:lstStyle/>
          <a:p>
            <a:r>
              <a:rPr lang="en-US" sz="3200" dirty="0"/>
              <a:t>The Pacific and North American plates move past each other about 1.5 inches a year.  The friction between the plates causes stress, which is released when the blocks of crust slip suddenly along a fault.  Earthquakes occur when the two sides of a fault slip suddenly against each other.  That releases waves of energy that travel through the ground, causing the shaking you feel.</a:t>
            </a:r>
          </a:p>
        </p:txBody>
      </p:sp>
      <p:pic>
        <p:nvPicPr>
          <p:cNvPr id="5" name="Picture 4">
            <a:extLst>
              <a:ext uri="{FF2B5EF4-FFF2-40B4-BE49-F238E27FC236}">
                <a16:creationId xmlns:a16="http://schemas.microsoft.com/office/drawing/2014/main" id="{C5E19137-5826-41FC-8D73-E0507987EA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28012" y="2438400"/>
            <a:ext cx="3917792" cy="2609296"/>
          </a:xfrm>
          <a:prstGeom prst="rect">
            <a:avLst/>
          </a:prstGeom>
        </p:spPr>
      </p:pic>
      <p:sp>
        <p:nvSpPr>
          <p:cNvPr id="6" name="TextBox 5">
            <a:extLst>
              <a:ext uri="{FF2B5EF4-FFF2-40B4-BE49-F238E27FC236}">
                <a16:creationId xmlns:a16="http://schemas.microsoft.com/office/drawing/2014/main" id="{28F0F3BB-E71B-42CB-81BF-5E46258B759F}"/>
              </a:ext>
            </a:extLst>
          </p:cNvPr>
          <p:cNvSpPr txBox="1"/>
          <p:nvPr/>
        </p:nvSpPr>
        <p:spPr>
          <a:xfrm>
            <a:off x="6856412" y="6571396"/>
            <a:ext cx="4848225" cy="230832"/>
          </a:xfrm>
          <a:prstGeom prst="rect">
            <a:avLst/>
          </a:prstGeom>
          <a:noFill/>
        </p:spPr>
        <p:txBody>
          <a:bodyPr wrap="square" rtlCol="0">
            <a:spAutoFit/>
          </a:bodyPr>
          <a:lstStyle/>
          <a:p>
            <a:r>
              <a:rPr lang="en-US" sz="900" dirty="0">
                <a:hlinkClick r:id="rId3" tooltip="http://7bluec1-2012.wikispaces.com/Glossary"/>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4" name="Slide Number Placeholder 3">
            <a:extLst>
              <a:ext uri="{FF2B5EF4-FFF2-40B4-BE49-F238E27FC236}">
                <a16:creationId xmlns:a16="http://schemas.microsoft.com/office/drawing/2014/main" id="{2F3DF6A6-6795-4F77-8B06-FBD22B60E698}"/>
              </a:ext>
            </a:extLst>
          </p:cNvPr>
          <p:cNvSpPr>
            <a:spLocks noGrp="1"/>
          </p:cNvSpPr>
          <p:nvPr>
            <p:ph type="sldNum" sz="quarter" idx="12"/>
          </p:nvPr>
        </p:nvSpPr>
        <p:spPr/>
        <p:txBody>
          <a:bodyPr/>
          <a:lstStyle/>
          <a:p>
            <a:fld id="{25BA54BD-C84D-46CE-8B72-31BFB26ABA43}" type="slidenum">
              <a:rPr lang="en-US" smtClean="0"/>
              <a:t>10</a:t>
            </a:fld>
            <a:endParaRPr lang="en-US" dirty="0"/>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0AF9-FC34-4A20-A865-A62A7A7F2873}"/>
              </a:ext>
            </a:extLst>
          </p:cNvPr>
          <p:cNvSpPr>
            <a:spLocks noGrp="1"/>
          </p:cNvSpPr>
          <p:nvPr>
            <p:ph type="title"/>
          </p:nvPr>
        </p:nvSpPr>
        <p:spPr>
          <a:xfrm>
            <a:off x="455612" y="286604"/>
            <a:ext cx="10697163" cy="1450757"/>
          </a:xfrm>
        </p:spPr>
        <p:txBody>
          <a:bodyPr/>
          <a:lstStyle/>
          <a:p>
            <a:r>
              <a:rPr lang="en-US" dirty="0"/>
              <a:t>    Three types of transform faults</a:t>
            </a:r>
          </a:p>
        </p:txBody>
      </p:sp>
      <p:pic>
        <p:nvPicPr>
          <p:cNvPr id="4" name="Picture 3">
            <a:extLst>
              <a:ext uri="{FF2B5EF4-FFF2-40B4-BE49-F238E27FC236}">
                <a16:creationId xmlns:a16="http://schemas.microsoft.com/office/drawing/2014/main" id="{00199FE5-7EFB-4472-AACA-5B1D9138B2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61078" y="1953491"/>
            <a:ext cx="8266667" cy="4365610"/>
          </a:xfrm>
          <a:prstGeom prst="rect">
            <a:avLst/>
          </a:prstGeom>
        </p:spPr>
      </p:pic>
      <p:sp>
        <p:nvSpPr>
          <p:cNvPr id="5" name="TextBox 4">
            <a:extLst>
              <a:ext uri="{FF2B5EF4-FFF2-40B4-BE49-F238E27FC236}">
                <a16:creationId xmlns:a16="http://schemas.microsoft.com/office/drawing/2014/main" id="{E9593C7A-6334-4A83-9F16-A01855B478CA}"/>
              </a:ext>
            </a:extLst>
          </p:cNvPr>
          <p:cNvSpPr txBox="1"/>
          <p:nvPr/>
        </p:nvSpPr>
        <p:spPr>
          <a:xfrm>
            <a:off x="1961078" y="6346810"/>
            <a:ext cx="8266667" cy="230832"/>
          </a:xfrm>
          <a:prstGeom prst="rect">
            <a:avLst/>
          </a:prstGeom>
          <a:noFill/>
        </p:spPr>
        <p:txBody>
          <a:bodyPr wrap="square" rtlCol="0">
            <a:spAutoFit/>
          </a:bodyPr>
          <a:lstStyle/>
          <a:p>
            <a:r>
              <a:rPr lang="en-US" sz="900">
                <a:hlinkClick r:id="rId4" tooltip="https://geo.libretexts.org/Textmaps/Map%3A_Physical_Geology_(Earle)/12%3A_Geological_structures/12.3%3A_Fracturing_and_Faulting"/>
              </a:rPr>
              <a:t>This Photo</a:t>
            </a:r>
            <a:r>
              <a:rPr lang="en-US" sz="900"/>
              <a:t> by Unknown Author is licensed under </a:t>
            </a:r>
            <a:r>
              <a:rPr lang="en-US" sz="900">
                <a:hlinkClick r:id="rId5" tooltip="https://creativecommons.org/licenses/by-nc-sa/3.0/"/>
              </a:rPr>
              <a:t>CC BY-NC-SA</a:t>
            </a:r>
            <a:endParaRPr lang="en-US" sz="900"/>
          </a:p>
        </p:txBody>
      </p:sp>
      <p:sp>
        <p:nvSpPr>
          <p:cNvPr id="3" name="Slide Number Placeholder 2">
            <a:extLst>
              <a:ext uri="{FF2B5EF4-FFF2-40B4-BE49-F238E27FC236}">
                <a16:creationId xmlns:a16="http://schemas.microsoft.com/office/drawing/2014/main" id="{6E0EF2A0-E0D2-4590-85D7-E51F70940DAE}"/>
              </a:ext>
            </a:extLst>
          </p:cNvPr>
          <p:cNvSpPr>
            <a:spLocks noGrp="1"/>
          </p:cNvSpPr>
          <p:nvPr>
            <p:ph type="sldNum" sz="quarter" idx="12"/>
          </p:nvPr>
        </p:nvSpPr>
        <p:spPr/>
        <p:txBody>
          <a:bodyPr/>
          <a:lstStyle/>
          <a:p>
            <a:fld id="{25BA54BD-C84D-46CE-8B72-31BFB26ABA43}" type="slidenum">
              <a:rPr lang="en-US" smtClean="0"/>
              <a:t>11</a:t>
            </a:fld>
            <a:endParaRPr lang="en-US" dirty="0"/>
          </a:p>
        </p:txBody>
      </p:sp>
    </p:spTree>
    <p:extLst>
      <p:ext uri="{BB962C8B-B14F-4D97-AF65-F5344CB8AC3E}">
        <p14:creationId xmlns:p14="http://schemas.microsoft.com/office/powerpoint/2010/main" val="147679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servation.ca.gov/cgs/information/outreach/PublishingImages/discovery_basics_tmb.jpg">
            <a:extLst>
              <a:ext uri="{FF2B5EF4-FFF2-40B4-BE49-F238E27FC236}">
                <a16:creationId xmlns:a16="http://schemas.microsoft.com/office/drawing/2014/main" id="{91B8CCDD-33BE-479D-9A99-A674A2580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6626"/>
            <a:ext cx="3427412" cy="6283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65089A-8CE4-4433-9EEA-AB17538C179C}"/>
              </a:ext>
            </a:extLst>
          </p:cNvPr>
          <p:cNvSpPr txBox="1"/>
          <p:nvPr/>
        </p:nvSpPr>
        <p:spPr>
          <a:xfrm>
            <a:off x="3654424" y="4876800"/>
            <a:ext cx="7164388" cy="1200329"/>
          </a:xfrm>
          <a:prstGeom prst="rect">
            <a:avLst/>
          </a:prstGeom>
          <a:noFill/>
        </p:spPr>
        <p:txBody>
          <a:bodyPr wrap="square" rtlCol="0">
            <a:spAutoFit/>
          </a:bodyPr>
          <a:lstStyle/>
          <a:p>
            <a:r>
              <a:rPr lang="en-US" sz="2400" dirty="0"/>
              <a:t>Click here to access the Earthquake Basics Poster:  </a:t>
            </a:r>
            <a:r>
              <a:rPr lang="en-US" sz="2400" dirty="0">
                <a:hlinkClick r:id="rId3"/>
              </a:rPr>
              <a:t>http://www.conservation.ca.gov/cgs/information/outreach/Documents/discovery_basics.pdf</a:t>
            </a:r>
            <a:endParaRPr lang="en-US" sz="2400" dirty="0"/>
          </a:p>
        </p:txBody>
      </p:sp>
      <p:sp>
        <p:nvSpPr>
          <p:cNvPr id="3" name="Slide Number Placeholder 2">
            <a:extLst>
              <a:ext uri="{FF2B5EF4-FFF2-40B4-BE49-F238E27FC236}">
                <a16:creationId xmlns:a16="http://schemas.microsoft.com/office/drawing/2014/main" id="{8294FE85-7AE2-4053-96EC-3DD4FC6B7A83}"/>
              </a:ext>
            </a:extLst>
          </p:cNvPr>
          <p:cNvSpPr>
            <a:spLocks noGrp="1"/>
          </p:cNvSpPr>
          <p:nvPr>
            <p:ph type="sldNum" sz="quarter" idx="12"/>
          </p:nvPr>
        </p:nvSpPr>
        <p:spPr/>
        <p:txBody>
          <a:bodyPr/>
          <a:lstStyle/>
          <a:p>
            <a:fld id="{25BA54BD-C84D-46CE-8B72-31BFB26ABA43}" type="slidenum">
              <a:rPr lang="en-US" smtClean="0"/>
              <a:t>12</a:t>
            </a:fld>
            <a:endParaRPr lang="en-US" dirty="0"/>
          </a:p>
        </p:txBody>
      </p:sp>
      <p:sp>
        <p:nvSpPr>
          <p:cNvPr id="5" name="Rectangle 4"/>
          <p:cNvSpPr/>
          <p:nvPr/>
        </p:nvSpPr>
        <p:spPr>
          <a:xfrm>
            <a:off x="3654425" y="446116"/>
            <a:ext cx="7164387" cy="2554545"/>
          </a:xfrm>
          <a:prstGeom prst="rect">
            <a:avLst/>
          </a:prstGeom>
        </p:spPr>
        <p:txBody>
          <a:bodyPr wrap="square">
            <a:spAutoFit/>
          </a:bodyPr>
          <a:lstStyle/>
          <a:p>
            <a:r>
              <a:rPr lang="en-US" sz="3200" dirty="0"/>
              <a:t>Create your own Earthquake Basics Poster that describes the different types of plate boundaries: divergent, convergent and transform.  Remember to use arrows to describe the direction of movement. </a:t>
            </a:r>
          </a:p>
        </p:txBody>
      </p:sp>
    </p:spTree>
    <p:extLst>
      <p:ext uri="{BB962C8B-B14F-4D97-AF65-F5344CB8AC3E}">
        <p14:creationId xmlns:p14="http://schemas.microsoft.com/office/powerpoint/2010/main" val="36967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70E80-9792-4805-B3D2-E9BF8EC97DD7}"/>
              </a:ext>
            </a:extLst>
          </p:cNvPr>
          <p:cNvSpPr>
            <a:spLocks noGrp="1"/>
          </p:cNvSpPr>
          <p:nvPr>
            <p:ph type="sldNum" sz="quarter" idx="12"/>
          </p:nvPr>
        </p:nvSpPr>
        <p:spPr/>
        <p:txBody>
          <a:bodyPr/>
          <a:lstStyle/>
          <a:p>
            <a:fld id="{4FAB73BC-B049-4115-A692-8D63A059BFB8}" type="slidenum">
              <a:rPr lang="en-US" smtClean="0"/>
              <a:t>13</a:t>
            </a:fld>
            <a:endParaRPr lang="en-US" dirty="0"/>
          </a:p>
        </p:txBody>
      </p:sp>
      <p:pic>
        <p:nvPicPr>
          <p:cNvPr id="2050" name="Picture 2" descr="https://lh5.googleusercontent.com/9WckXwj-692FLJ756m-nxdg0reRQlo9DC0604nrdgx0dOjuvxGcKIAPm2Dw96Jy2P9mR7LlZ3RmG8onCe_qaIyeH5-zIeSHGDNrzqFL_QxmpIXII4OMFLs5lvA_rM7vIlLGC8leO98I">
            <a:extLst>
              <a:ext uri="{FF2B5EF4-FFF2-40B4-BE49-F238E27FC236}">
                <a16:creationId xmlns:a16="http://schemas.microsoft.com/office/drawing/2014/main" id="{432B492B-4E3E-49A2-92F6-090C53F6A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 y="304800"/>
            <a:ext cx="11668125"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F5A07D-FFE3-4728-99BE-8C1D3FEF5A94}"/>
              </a:ext>
            </a:extLst>
          </p:cNvPr>
          <p:cNvSpPr/>
          <p:nvPr/>
        </p:nvSpPr>
        <p:spPr>
          <a:xfrm>
            <a:off x="2970212" y="4648200"/>
            <a:ext cx="6092825" cy="1446550"/>
          </a:xfrm>
          <a:prstGeom prst="rect">
            <a:avLst/>
          </a:prstGeom>
        </p:spPr>
        <p:txBody>
          <a:bodyPr>
            <a:spAutoFit/>
          </a:bodyPr>
          <a:lstStyle/>
          <a:p>
            <a:pPr algn="ctr"/>
            <a:r>
              <a:rPr lang="en-US" sz="4400" dirty="0">
                <a:solidFill>
                  <a:srgbClr val="000000"/>
                </a:solidFill>
                <a:latin typeface="Calibri" panose="020F0502020204030204" pitchFamily="34" charset="0"/>
              </a:rPr>
              <a:t>conservation.ca.gov</a:t>
            </a:r>
          </a:p>
          <a:p>
            <a:pPr algn="ctr"/>
            <a:r>
              <a:rPr lang="en-US" sz="4400" dirty="0">
                <a:solidFill>
                  <a:srgbClr val="000000"/>
                </a:solidFill>
                <a:latin typeface="Calibri" panose="020F0502020204030204" pitchFamily="34" charset="0"/>
              </a:rPr>
              <a:t>maps.conservation.ca.gov</a:t>
            </a:r>
            <a:endParaRPr lang="en-US" sz="4400" dirty="0"/>
          </a:p>
        </p:txBody>
      </p:sp>
    </p:spTree>
    <p:extLst>
      <p:ext uri="{BB962C8B-B14F-4D97-AF65-F5344CB8AC3E}">
        <p14:creationId xmlns:p14="http://schemas.microsoft.com/office/powerpoint/2010/main" val="2792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0544"/>
            <a:ext cx="12800013" cy="822960"/>
          </a:xfrm>
        </p:spPr>
        <p:txBody>
          <a:bodyPr/>
          <a:lstStyle/>
          <a:p>
            <a:r>
              <a:rPr lang="en-US" sz="4000" dirty="0"/>
              <a:t>How are the layers of the Earth related to earthquakes?</a:t>
            </a:r>
          </a:p>
        </p:txBody>
      </p:sp>
      <p:sp>
        <p:nvSpPr>
          <p:cNvPr id="4" name="Text Placeholder 3"/>
          <p:cNvSpPr>
            <a:spLocks noGrp="1"/>
          </p:cNvSpPr>
          <p:nvPr>
            <p:ph type="body" sz="half" idx="2"/>
          </p:nvPr>
        </p:nvSpPr>
        <p:spPr>
          <a:xfrm>
            <a:off x="-1" y="4953000"/>
            <a:ext cx="12188825" cy="990600"/>
          </a:xfrm>
        </p:spPr>
        <p:txBody>
          <a:bodyPr>
            <a:normAutofit/>
          </a:bodyPr>
          <a:lstStyle/>
          <a:p>
            <a:endParaRPr lang="en-US" sz="2000" dirty="0">
              <a:latin typeface="+mj-lt"/>
            </a:endParaRPr>
          </a:p>
          <a:p>
            <a:r>
              <a:rPr lang="en-US" sz="4300" dirty="0">
                <a:latin typeface="+mj-lt"/>
              </a:rPr>
              <a:t>What do you remember about the crust and plates?</a:t>
            </a:r>
          </a:p>
        </p:txBody>
      </p:sp>
      <p:pic>
        <p:nvPicPr>
          <p:cNvPr id="14" name="Picture Placeholder 13">
            <a:extLst>
              <a:ext uri="{FF2B5EF4-FFF2-40B4-BE49-F238E27FC236}">
                <a16:creationId xmlns:a16="http://schemas.microsoft.com/office/drawing/2014/main" id="{BE526693-D196-4414-9E02-93FD33681A7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44" b="19844"/>
          <a:stretch>
            <a:fillRect/>
          </a:stretch>
        </p:blipFill>
        <p:spPr/>
      </p:pic>
      <p:sp>
        <p:nvSpPr>
          <p:cNvPr id="15" name="TextBox 14">
            <a:extLst>
              <a:ext uri="{FF2B5EF4-FFF2-40B4-BE49-F238E27FC236}">
                <a16:creationId xmlns:a16="http://schemas.microsoft.com/office/drawing/2014/main" id="{B256178D-4BB8-464D-A068-BA6216FC9FCB}"/>
              </a:ext>
            </a:extLst>
          </p:cNvPr>
          <p:cNvSpPr txBox="1"/>
          <p:nvPr/>
        </p:nvSpPr>
        <p:spPr>
          <a:xfrm>
            <a:off x="150812" y="6583504"/>
            <a:ext cx="12188810" cy="230832"/>
          </a:xfrm>
          <a:prstGeom prst="rect">
            <a:avLst/>
          </a:prstGeom>
          <a:noFill/>
        </p:spPr>
        <p:txBody>
          <a:bodyPr wrap="square" rtlCol="0">
            <a:spAutoFit/>
          </a:bodyPr>
          <a:lstStyle/>
          <a:p>
            <a:r>
              <a:rPr lang="en-US" sz="900" dirty="0">
                <a:hlinkClick r:id="rId3" tooltip="http://jcruz661.wikispaces.com/CAPA+Level+5+Focus+Skill+24+Natural+Hazards"/>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Slide Number Placeholder 2">
            <a:extLst>
              <a:ext uri="{FF2B5EF4-FFF2-40B4-BE49-F238E27FC236}">
                <a16:creationId xmlns:a16="http://schemas.microsoft.com/office/drawing/2014/main" id="{EEB0FE01-BB60-40B3-B49D-81954D87B310}"/>
              </a:ext>
            </a:extLst>
          </p:cNvPr>
          <p:cNvSpPr>
            <a:spLocks noGrp="1"/>
          </p:cNvSpPr>
          <p:nvPr>
            <p:ph type="sldNum" sz="quarter" idx="12"/>
          </p:nvPr>
        </p:nvSpPr>
        <p:spPr/>
        <p:txBody>
          <a:bodyPr/>
          <a:lstStyle/>
          <a:p>
            <a:fld id="{25BA54BD-C84D-46CE-8B72-31BFB26ABA43}" type="slidenum">
              <a:rPr lang="en-US" smtClean="0"/>
              <a:t>2</a:t>
            </a:fld>
            <a:endParaRPr lang="en-US" dirty="0"/>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81" y="594359"/>
            <a:ext cx="3199567" cy="1463041"/>
          </a:xfrm>
        </p:spPr>
        <p:txBody>
          <a:bodyPr/>
          <a:lstStyle/>
          <a:p>
            <a:r>
              <a:rPr lang="en-US" dirty="0"/>
              <a:t>Here’s what you’ll need.</a:t>
            </a:r>
          </a:p>
        </p:txBody>
      </p:sp>
      <p:pic>
        <p:nvPicPr>
          <p:cNvPr id="5" name="Content Placeholder 4">
            <a:extLst>
              <a:ext uri="{FF2B5EF4-FFF2-40B4-BE49-F238E27FC236}">
                <a16:creationId xmlns:a16="http://schemas.microsoft.com/office/drawing/2014/main" id="{77699FBB-4A9D-4FA4-8855-4E4C51BAB6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9013" y="965894"/>
            <a:ext cx="6491287" cy="4789687"/>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p:txBody>
          <a:bodyPr>
            <a:normAutofit/>
          </a:bodyPr>
          <a:lstStyle/>
          <a:p>
            <a:r>
              <a:rPr lang="en-US" sz="2400" dirty="0"/>
              <a:t>1 graham cracker, broken in half</a:t>
            </a:r>
          </a:p>
          <a:p>
            <a:r>
              <a:rPr lang="en-US" sz="2400" dirty="0"/>
              <a:t>Can of spray cheese</a:t>
            </a:r>
          </a:p>
          <a:p>
            <a:r>
              <a:rPr lang="en-US" sz="2400" dirty="0"/>
              <a:t>(if not available,  canned pumpkin or cheese spread will work)</a:t>
            </a:r>
          </a:p>
          <a:p>
            <a:r>
              <a:rPr lang="en-US" sz="2400" dirty="0"/>
              <a:t>Paper plate</a:t>
            </a:r>
          </a:p>
        </p:txBody>
      </p:sp>
      <p:sp>
        <p:nvSpPr>
          <p:cNvPr id="3" name="Slide Number Placeholder 2">
            <a:extLst>
              <a:ext uri="{FF2B5EF4-FFF2-40B4-BE49-F238E27FC236}">
                <a16:creationId xmlns:a16="http://schemas.microsoft.com/office/drawing/2014/main" id="{16B7BBFA-FEE7-4B84-AA98-64369CC2A242}"/>
              </a:ext>
            </a:extLst>
          </p:cNvPr>
          <p:cNvSpPr>
            <a:spLocks noGrp="1"/>
          </p:cNvSpPr>
          <p:nvPr>
            <p:ph type="sldNum" sz="quarter" idx="12"/>
          </p:nvPr>
        </p:nvSpPr>
        <p:spPr/>
        <p:txBody>
          <a:bodyPr/>
          <a:lstStyle/>
          <a:p>
            <a:fld id="{25BA54BD-C84D-46CE-8B72-31BFB26ABA43}" type="slidenum">
              <a:rPr lang="en-US" smtClean="0"/>
              <a:t>3</a:t>
            </a:fld>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81" y="594359"/>
            <a:ext cx="3199567" cy="853441"/>
          </a:xfrm>
        </p:spPr>
        <p:txBody>
          <a:bodyPr>
            <a:normAutofit fontScale="90000"/>
          </a:bodyPr>
          <a:lstStyle/>
          <a:p>
            <a:r>
              <a:rPr lang="en-US" dirty="0">
                <a:latin typeface="+mn-lt"/>
              </a:rPr>
              <a:t>Move the pieces of “plates” apart.</a:t>
            </a:r>
          </a:p>
        </p:txBody>
      </p:sp>
      <p:sp>
        <p:nvSpPr>
          <p:cNvPr id="4" name="Text Placeholder 3"/>
          <p:cNvSpPr>
            <a:spLocks noGrp="1"/>
          </p:cNvSpPr>
          <p:nvPr>
            <p:ph type="body" sz="half" idx="2"/>
          </p:nvPr>
        </p:nvSpPr>
        <p:spPr>
          <a:xfrm>
            <a:off x="76338" y="2716876"/>
            <a:ext cx="4038600" cy="3379124"/>
          </a:xfrm>
        </p:spPr>
        <p:txBody>
          <a:bodyPr>
            <a:noAutofit/>
          </a:bodyPr>
          <a:lstStyle/>
          <a:p>
            <a:r>
              <a:rPr lang="en-US" sz="2400" dirty="0"/>
              <a:t>This area represents a divergent boundary. Most divergent boundaries on the Earth are hidden beneath the oceans and are characterized by volcanoes, earthquakes, and massive heat flow due to molten rock (magma) rising up from the mantle.  This magma hardens to form new crust.</a:t>
            </a:r>
          </a:p>
        </p:txBody>
      </p:sp>
      <p:pic>
        <p:nvPicPr>
          <p:cNvPr id="11" name="Content Placeholder 10">
            <a:extLst>
              <a:ext uri="{FF2B5EF4-FFF2-40B4-BE49-F238E27FC236}">
                <a16:creationId xmlns:a16="http://schemas.microsoft.com/office/drawing/2014/main" id="{DBD767C0-F067-4169-A4C2-A233EA5BEE20}"/>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74027" y="4559525"/>
            <a:ext cx="3121152" cy="207264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F022D359-F2CD-4272-B4D5-D69C4BE93BBE}"/>
              </a:ext>
            </a:extLst>
          </p:cNvPr>
          <p:cNvSpPr txBox="1"/>
          <p:nvPr/>
        </p:nvSpPr>
        <p:spPr>
          <a:xfrm>
            <a:off x="76338" y="6516749"/>
            <a:ext cx="3121152" cy="230832"/>
          </a:xfrm>
          <a:prstGeom prst="rect">
            <a:avLst/>
          </a:prstGeom>
          <a:noFill/>
        </p:spPr>
        <p:txBody>
          <a:bodyPr wrap="square" rtlCol="0">
            <a:spAutoFit/>
          </a:bodyPr>
          <a:lstStyle/>
          <a:p>
            <a:r>
              <a:rPr lang="en-US" sz="900" dirty="0">
                <a:hlinkClick r:id="rId3" tooltip="https://www.flickr.com/photos/johanwieland/5876020681"/>
              </a:rPr>
              <a:t>This Photo</a:t>
            </a:r>
            <a:r>
              <a:rPr lang="en-US" sz="900" dirty="0"/>
              <a:t> by Unknown Author is licensed under </a:t>
            </a:r>
            <a:r>
              <a:rPr lang="en-US" sz="900" dirty="0">
                <a:hlinkClick r:id="rId4" tooltip="https://creativecommons.org/licenses/by-nd/2.0/"/>
              </a:rPr>
              <a:t>CC BY-ND</a:t>
            </a:r>
            <a:endParaRPr lang="en-US" sz="900" dirty="0"/>
          </a:p>
        </p:txBody>
      </p:sp>
      <p:pic>
        <p:nvPicPr>
          <p:cNvPr id="9" name="Picture 8">
            <a:extLst>
              <a:ext uri="{FF2B5EF4-FFF2-40B4-BE49-F238E27FC236}">
                <a16:creationId xmlns:a16="http://schemas.microsoft.com/office/drawing/2014/main" id="{7A124B3F-E7E0-4B98-8FD5-D0A5A0F56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612" y="594359"/>
            <a:ext cx="4621484" cy="309372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DC6539C9-9D48-48BE-B704-BEEF2A567B8F}"/>
              </a:ext>
            </a:extLst>
          </p:cNvPr>
          <p:cNvSpPr>
            <a:spLocks noGrp="1"/>
          </p:cNvSpPr>
          <p:nvPr>
            <p:ph type="sldNum" sz="quarter" idx="12"/>
          </p:nvPr>
        </p:nvSpPr>
        <p:spPr/>
        <p:txBody>
          <a:bodyPr/>
          <a:lstStyle/>
          <a:p>
            <a:fld id="{25BA54BD-C84D-46CE-8B72-31BFB26ABA43}" type="slidenum">
              <a:rPr lang="en-US" smtClean="0"/>
              <a:t>4</a:t>
            </a:fld>
            <a:endParaRPr lang="en-US" dirty="0"/>
          </a:p>
        </p:txBody>
      </p:sp>
    </p:spTree>
    <p:extLst>
      <p:ext uri="{BB962C8B-B14F-4D97-AF65-F5344CB8AC3E}">
        <p14:creationId xmlns:p14="http://schemas.microsoft.com/office/powerpoint/2010/main" val="18377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3959977" cy="1767841"/>
          </a:xfrm>
        </p:spPr>
        <p:txBody>
          <a:bodyPr>
            <a:normAutofit fontScale="90000"/>
          </a:bodyPr>
          <a:lstStyle/>
          <a:p>
            <a:r>
              <a:rPr lang="en-US" dirty="0"/>
              <a:t>Put the “plates” next to each other again.  This time press them together.  Keep pressing and see what happens!</a:t>
            </a:r>
          </a:p>
        </p:txBody>
      </p:sp>
      <p:sp>
        <p:nvSpPr>
          <p:cNvPr id="4" name="Text Placeholder 3"/>
          <p:cNvSpPr>
            <a:spLocks noGrp="1"/>
          </p:cNvSpPr>
          <p:nvPr>
            <p:ph type="body" sz="half" idx="2"/>
          </p:nvPr>
        </p:nvSpPr>
        <p:spPr>
          <a:xfrm>
            <a:off x="0" y="2286000"/>
            <a:ext cx="4189412" cy="2571405"/>
          </a:xfrm>
        </p:spPr>
        <p:txBody>
          <a:bodyPr>
            <a:noAutofit/>
          </a:bodyPr>
          <a:lstStyle/>
          <a:p>
            <a:r>
              <a:rPr lang="en-US" sz="2400" dirty="0"/>
              <a:t>This area represents a convergent boundary. Two events can occur when plates converge. If denser oceanic crust collides with lighter continental crust, the oceanic crust will buckle under the continental crust down into the mantle. This process is called subduction and is characterized by earthquakes, rock deformation, and volcanism. </a:t>
            </a:r>
          </a:p>
        </p:txBody>
      </p:sp>
      <p:sp>
        <p:nvSpPr>
          <p:cNvPr id="12" name="TextBox 11">
            <a:extLst>
              <a:ext uri="{FF2B5EF4-FFF2-40B4-BE49-F238E27FC236}">
                <a16:creationId xmlns:a16="http://schemas.microsoft.com/office/drawing/2014/main" id="{55E0A16B-EB2F-4B61-82E2-95D288A2F3D5}"/>
              </a:ext>
            </a:extLst>
          </p:cNvPr>
          <p:cNvSpPr txBox="1"/>
          <p:nvPr/>
        </p:nvSpPr>
        <p:spPr>
          <a:xfrm>
            <a:off x="311598" y="6490252"/>
            <a:ext cx="2839244" cy="230832"/>
          </a:xfrm>
          <a:prstGeom prst="rect">
            <a:avLst/>
          </a:prstGeom>
          <a:noFill/>
        </p:spPr>
        <p:txBody>
          <a:bodyPr wrap="square" rtlCol="0">
            <a:spAutoFit/>
          </a:bodyPr>
          <a:lstStyle/>
          <a:p>
            <a:r>
              <a:rPr lang="en-US" sz="900" dirty="0">
                <a:hlinkClick r:id="rId2" tooltip="http://flickr.com/photos/psd/506409127"/>
              </a:rPr>
              <a:t>This Photo</a:t>
            </a:r>
            <a:r>
              <a:rPr lang="en-US" sz="900" dirty="0"/>
              <a:t> by Unknown Author is licensed under </a:t>
            </a:r>
            <a:r>
              <a:rPr lang="en-US" sz="900" dirty="0">
                <a:hlinkClick r:id="rId3" tooltip="https://creativecommons.org/licenses/by/2.0/"/>
              </a:rPr>
              <a:t>CC BY</a:t>
            </a:r>
            <a:endParaRPr lang="en-US" sz="900" dirty="0"/>
          </a:p>
        </p:txBody>
      </p:sp>
      <p:pic>
        <p:nvPicPr>
          <p:cNvPr id="8" name="Content Placeholder 10">
            <a:extLst>
              <a:ext uri="{FF2B5EF4-FFF2-40B4-BE49-F238E27FC236}">
                <a16:creationId xmlns:a16="http://schemas.microsoft.com/office/drawing/2014/main" id="{5D995728-98DE-4090-B364-CCEC259777AE}"/>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8761412" y="4246519"/>
            <a:ext cx="2991644" cy="224373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DF9572F-AB2A-46F0-A17E-F150195F7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612" y="561595"/>
            <a:ext cx="3636264" cy="317449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216A91AA-FB9C-4FD7-835D-EEFBE2C015BB}"/>
              </a:ext>
            </a:extLst>
          </p:cNvPr>
          <p:cNvSpPr>
            <a:spLocks noGrp="1"/>
          </p:cNvSpPr>
          <p:nvPr>
            <p:ph type="sldNum" sz="quarter" idx="12"/>
          </p:nvPr>
        </p:nvSpPr>
        <p:spPr/>
        <p:txBody>
          <a:bodyPr/>
          <a:lstStyle/>
          <a:p>
            <a:fld id="{25BA54BD-C84D-46CE-8B72-31BFB26ABA43}" type="slidenum">
              <a:rPr lang="en-US" smtClean="0"/>
              <a:t>5</a:t>
            </a:fld>
            <a:endParaRPr lang="en-US" dirty="0"/>
          </a:p>
        </p:txBody>
      </p:sp>
    </p:spTree>
    <p:extLst>
      <p:ext uri="{BB962C8B-B14F-4D97-AF65-F5344CB8AC3E}">
        <p14:creationId xmlns:p14="http://schemas.microsoft.com/office/powerpoint/2010/main" val="83128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3959977" cy="1767841"/>
          </a:xfrm>
        </p:spPr>
        <p:txBody>
          <a:bodyPr>
            <a:normAutofit fontScale="90000"/>
          </a:bodyPr>
          <a:lstStyle/>
          <a:p>
            <a:r>
              <a:rPr lang="en-US" dirty="0"/>
              <a:t>Put the “plates” next to each other again.  This time press them together.  Keep pressing and see what happens!</a:t>
            </a:r>
          </a:p>
        </p:txBody>
      </p:sp>
      <p:sp>
        <p:nvSpPr>
          <p:cNvPr id="4" name="Text Placeholder 3"/>
          <p:cNvSpPr>
            <a:spLocks noGrp="1"/>
          </p:cNvSpPr>
          <p:nvPr>
            <p:ph type="body" sz="half" idx="2"/>
          </p:nvPr>
        </p:nvSpPr>
        <p:spPr>
          <a:xfrm>
            <a:off x="0" y="2286000"/>
            <a:ext cx="4189412" cy="2571405"/>
          </a:xfrm>
        </p:spPr>
        <p:txBody>
          <a:bodyPr>
            <a:noAutofit/>
          </a:bodyPr>
          <a:lstStyle/>
          <a:p>
            <a:r>
              <a:rPr lang="en-US" sz="2400" dirty="0"/>
              <a:t>However, If two equally dense continental crusts collide, both plates will resist being subducted. In this process, the continental crust folds and deforms into a mountain range. The Himalayas are an example of a mountain-building episode which began 25 million years ago and is still occurring today as India travels northward, colliding with Asia.</a:t>
            </a:r>
          </a:p>
        </p:txBody>
      </p:sp>
      <p:pic>
        <p:nvPicPr>
          <p:cNvPr id="11" name="Content Placeholder 10">
            <a:extLst>
              <a:ext uri="{FF2B5EF4-FFF2-40B4-BE49-F238E27FC236}">
                <a16:creationId xmlns:a16="http://schemas.microsoft.com/office/drawing/2014/main" id="{33C8A6C1-637D-4E31-91E9-3012386D850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32812" y="4191926"/>
            <a:ext cx="3372644" cy="224702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55E0A16B-EB2F-4B61-82E2-95D288A2F3D5}"/>
              </a:ext>
            </a:extLst>
          </p:cNvPr>
          <p:cNvSpPr txBox="1"/>
          <p:nvPr/>
        </p:nvSpPr>
        <p:spPr>
          <a:xfrm>
            <a:off x="9066212" y="6438950"/>
            <a:ext cx="2839244" cy="369332"/>
          </a:xfrm>
          <a:prstGeom prst="rect">
            <a:avLst/>
          </a:prstGeom>
          <a:noFill/>
        </p:spPr>
        <p:txBody>
          <a:bodyPr wrap="square" rtlCol="0">
            <a:spAutoFit/>
          </a:bodyPr>
          <a:lstStyle/>
          <a:p>
            <a:r>
              <a:rPr lang="en-US" sz="900">
                <a:hlinkClick r:id="rId3" tooltip="http://greenfieldgeography.wikispaces.com/IGCSE+Plate+Tectonics+and+GCSE+Plate+Tectonics"/>
              </a:rPr>
              <a:t>This Photo</a:t>
            </a:r>
            <a:r>
              <a:rPr lang="en-US" sz="900"/>
              <a:t> by Unknown Author is licensed under </a:t>
            </a:r>
            <a:r>
              <a:rPr lang="en-US" sz="900">
                <a:hlinkClick r:id="rId4" tooltip="https://creativecommons.org/licenses/by-nc/3.0/"/>
              </a:rPr>
              <a:t>CC BY-NC</a:t>
            </a:r>
            <a:endParaRPr lang="en-US" sz="900"/>
          </a:p>
        </p:txBody>
      </p:sp>
      <p:pic>
        <p:nvPicPr>
          <p:cNvPr id="5" name="Picture 4">
            <a:extLst>
              <a:ext uri="{FF2B5EF4-FFF2-40B4-BE49-F238E27FC236}">
                <a16:creationId xmlns:a16="http://schemas.microsoft.com/office/drawing/2014/main" id="{85A5FD63-D0EB-4AF6-AEA8-BD60A6019A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8529" y="419050"/>
            <a:ext cx="4080904" cy="35433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99A65E24-5697-4F01-A745-999C90037D6D}"/>
              </a:ext>
            </a:extLst>
          </p:cNvPr>
          <p:cNvSpPr>
            <a:spLocks noGrp="1"/>
          </p:cNvSpPr>
          <p:nvPr>
            <p:ph type="sldNum" sz="quarter" idx="12"/>
          </p:nvPr>
        </p:nvSpPr>
        <p:spPr/>
        <p:txBody>
          <a:bodyPr/>
          <a:lstStyle/>
          <a:p>
            <a:fld id="{25BA54BD-C84D-46CE-8B72-31BFB26ABA43}" type="slidenum">
              <a:rPr lang="en-US" smtClean="0"/>
              <a:t>6</a:t>
            </a:fld>
            <a:endParaRPr lang="en-US" dirty="0"/>
          </a:p>
        </p:txBody>
      </p:sp>
    </p:spTree>
    <p:extLst>
      <p:ext uri="{BB962C8B-B14F-4D97-AF65-F5344CB8AC3E}">
        <p14:creationId xmlns:p14="http://schemas.microsoft.com/office/powerpoint/2010/main" val="328920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 the “plates” next to each other again.  This time slide one forward and one backward.</a:t>
            </a:r>
          </a:p>
        </p:txBody>
      </p:sp>
      <p:pic>
        <p:nvPicPr>
          <p:cNvPr id="5" name="Content Placeholder 4">
            <a:extLst>
              <a:ext uri="{FF2B5EF4-FFF2-40B4-BE49-F238E27FC236}">
                <a16:creationId xmlns:a16="http://schemas.microsoft.com/office/drawing/2014/main" id="{57CF465C-C715-4529-AE44-D82167F73D7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97360" y="4419600"/>
            <a:ext cx="3834384" cy="226771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p:txBody>
          <a:bodyPr>
            <a:noAutofit/>
          </a:bodyPr>
          <a:lstStyle/>
          <a:p>
            <a:r>
              <a:rPr lang="en-US" sz="2000" dirty="0"/>
              <a:t>This area represents a transform boundary. The crust is not destroyed here as it is at a convergent boundary, nor is crust created as it is at a divergent boundary. As the two plates slide past each other, </a:t>
            </a:r>
            <a:r>
              <a:rPr lang="en-US" sz="2000" b="1" dirty="0"/>
              <a:t>earthquakes</a:t>
            </a:r>
            <a:r>
              <a:rPr lang="en-US" sz="2000" dirty="0"/>
              <a:t> occur. The San Andreas fault in California is an example of this type of boundary.</a:t>
            </a:r>
          </a:p>
        </p:txBody>
      </p:sp>
      <p:sp>
        <p:nvSpPr>
          <p:cNvPr id="7" name="TextBox 6">
            <a:extLst>
              <a:ext uri="{FF2B5EF4-FFF2-40B4-BE49-F238E27FC236}">
                <a16:creationId xmlns:a16="http://schemas.microsoft.com/office/drawing/2014/main" id="{8FA38AB2-49AC-42C0-8362-D8DA86C1D8BD}"/>
              </a:ext>
            </a:extLst>
          </p:cNvPr>
          <p:cNvSpPr txBox="1"/>
          <p:nvPr/>
        </p:nvSpPr>
        <p:spPr>
          <a:xfrm>
            <a:off x="139672" y="6420037"/>
            <a:ext cx="3834384" cy="230832"/>
          </a:xfrm>
          <a:prstGeom prst="rect">
            <a:avLst/>
          </a:prstGeom>
          <a:noFill/>
        </p:spPr>
        <p:txBody>
          <a:bodyPr wrap="square" rtlCol="0">
            <a:spAutoFit/>
          </a:bodyPr>
          <a:lstStyle/>
          <a:p>
            <a:r>
              <a:rPr lang="en-US" sz="900" dirty="0">
                <a:hlinkClick r:id="rId3" tooltip="http://mrb-science.wikispaces.com/Earthquakes"/>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6" name="Picture 5">
            <a:extLst>
              <a:ext uri="{FF2B5EF4-FFF2-40B4-BE49-F238E27FC236}">
                <a16:creationId xmlns:a16="http://schemas.microsoft.com/office/drawing/2014/main" id="{54FE8F6D-1126-4CD8-BD13-00F742B001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2812" y="459680"/>
            <a:ext cx="3352666" cy="357530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697BADF3-0A8B-4810-8F78-08E01E455EC7}"/>
              </a:ext>
            </a:extLst>
          </p:cNvPr>
          <p:cNvSpPr>
            <a:spLocks noGrp="1"/>
          </p:cNvSpPr>
          <p:nvPr>
            <p:ph type="sldNum" sz="quarter" idx="12"/>
          </p:nvPr>
        </p:nvSpPr>
        <p:spPr/>
        <p:txBody>
          <a:bodyPr/>
          <a:lstStyle/>
          <a:p>
            <a:fld id="{25BA54BD-C84D-46CE-8B72-31BFB26ABA43}" type="slidenum">
              <a:rPr lang="en-US" smtClean="0"/>
              <a:t>7</a:t>
            </a:fld>
            <a:endParaRPr lang="en-US" dirty="0"/>
          </a:p>
        </p:txBody>
      </p:sp>
    </p:spTree>
    <p:extLst>
      <p:ext uri="{BB962C8B-B14F-4D97-AF65-F5344CB8AC3E}">
        <p14:creationId xmlns:p14="http://schemas.microsoft.com/office/powerpoint/2010/main" val="44346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81" y="594359"/>
            <a:ext cx="3199567" cy="1463041"/>
          </a:xfrm>
        </p:spPr>
        <p:txBody>
          <a:bodyPr/>
          <a:lstStyle/>
          <a:p>
            <a:r>
              <a:rPr lang="en-US" dirty="0"/>
              <a:t>California has its faults!!</a:t>
            </a:r>
          </a:p>
        </p:txBody>
      </p:sp>
      <p:sp>
        <p:nvSpPr>
          <p:cNvPr id="6" name="Content Placeholder 5"/>
          <p:cNvSpPr>
            <a:spLocks noGrp="1"/>
          </p:cNvSpPr>
          <p:nvPr>
            <p:ph idx="1"/>
          </p:nvPr>
        </p:nvSpPr>
        <p:spPr/>
        <p:txBody>
          <a:bodyPr>
            <a:normAutofit/>
          </a:bodyPr>
          <a:lstStyle/>
          <a:p>
            <a:r>
              <a:rPr lang="en-US" sz="2800" b="1" dirty="0"/>
              <a:t>What is a fault?</a:t>
            </a:r>
            <a:r>
              <a:rPr lang="en-US" sz="2800" dirty="0"/>
              <a:t> A fault is a fracture in the crust along which one side has moved relative to the other side. Faults can be very small or hundreds of miles long. The earth's crust is composed of huge plates that are in slow but nearly constant motion. Part of California is on the Pacific Plate, and part is on the North American Plate. The San Andreas Fault, which runs from the Salton Sea in Imperial County to Cape Mendocino in Humboldt County, is the boundary between these plates. </a:t>
            </a:r>
          </a:p>
        </p:txBody>
      </p:sp>
      <p:sp>
        <p:nvSpPr>
          <p:cNvPr id="4" name="Text Placeholder 3"/>
          <p:cNvSpPr>
            <a:spLocks noGrp="1"/>
          </p:cNvSpPr>
          <p:nvPr>
            <p:ph type="body" sz="half" idx="2"/>
          </p:nvPr>
        </p:nvSpPr>
        <p:spPr/>
        <p:txBody>
          <a:bodyPr>
            <a:normAutofit/>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2683D53-65D4-4715-9788-94FF300932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49" y="4326835"/>
            <a:ext cx="3960123" cy="197836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7B9E8BB8-AA9B-46F8-9F43-9EF51A12A90D}"/>
              </a:ext>
            </a:extLst>
          </p:cNvPr>
          <p:cNvSpPr txBox="1"/>
          <p:nvPr/>
        </p:nvSpPr>
        <p:spPr>
          <a:xfrm>
            <a:off x="98504" y="3678228"/>
            <a:ext cx="3831615" cy="461665"/>
          </a:xfrm>
          <a:prstGeom prst="rect">
            <a:avLst/>
          </a:prstGeom>
          <a:noFill/>
        </p:spPr>
        <p:txBody>
          <a:bodyPr wrap="square" rtlCol="0">
            <a:spAutoFit/>
          </a:bodyPr>
          <a:lstStyle/>
          <a:p>
            <a:r>
              <a:rPr lang="en-US" sz="2400" dirty="0"/>
              <a:t>This is the San Andreas Fault.  </a:t>
            </a:r>
          </a:p>
        </p:txBody>
      </p:sp>
      <p:sp>
        <p:nvSpPr>
          <p:cNvPr id="3" name="Slide Number Placeholder 2">
            <a:extLst>
              <a:ext uri="{FF2B5EF4-FFF2-40B4-BE49-F238E27FC236}">
                <a16:creationId xmlns:a16="http://schemas.microsoft.com/office/drawing/2014/main" id="{8CCD6703-0881-4FF1-A8BA-F497BB39860D}"/>
              </a:ext>
            </a:extLst>
          </p:cNvPr>
          <p:cNvSpPr>
            <a:spLocks noGrp="1"/>
          </p:cNvSpPr>
          <p:nvPr>
            <p:ph type="sldNum" sz="quarter" idx="12"/>
          </p:nvPr>
        </p:nvSpPr>
        <p:spPr/>
        <p:txBody>
          <a:bodyPr/>
          <a:lstStyle/>
          <a:p>
            <a:fld id="{25BA54BD-C84D-46CE-8B72-31BFB26ABA43}" type="slidenum">
              <a:rPr lang="en-US" smtClean="0"/>
              <a:t>8</a:t>
            </a:fld>
            <a:endParaRPr lang="en-US" dirty="0"/>
          </a:p>
        </p:txBody>
      </p:sp>
    </p:spTree>
    <p:extLst>
      <p:ext uri="{BB962C8B-B14F-4D97-AF65-F5344CB8AC3E}">
        <p14:creationId xmlns:p14="http://schemas.microsoft.com/office/powerpoint/2010/main" val="378919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21B5-9F69-49C1-ABE7-3998EF95A6A1}"/>
              </a:ext>
            </a:extLst>
          </p:cNvPr>
          <p:cNvSpPr>
            <a:spLocks noGrp="1"/>
          </p:cNvSpPr>
          <p:nvPr>
            <p:ph type="title"/>
          </p:nvPr>
        </p:nvSpPr>
        <p:spPr>
          <a:xfrm>
            <a:off x="457081" y="594359"/>
            <a:ext cx="3199567" cy="1158241"/>
          </a:xfrm>
        </p:spPr>
        <p:txBody>
          <a:bodyPr>
            <a:normAutofit fontScale="90000"/>
          </a:bodyPr>
          <a:lstStyle/>
          <a:p>
            <a:r>
              <a:rPr lang="en-US" dirty="0"/>
              <a:t>There are different types of faults.</a:t>
            </a:r>
          </a:p>
        </p:txBody>
      </p:sp>
      <p:sp>
        <p:nvSpPr>
          <p:cNvPr id="3" name="Content Placeholder 2">
            <a:extLst>
              <a:ext uri="{FF2B5EF4-FFF2-40B4-BE49-F238E27FC236}">
                <a16:creationId xmlns:a16="http://schemas.microsoft.com/office/drawing/2014/main" id="{4BBDD87B-CA35-41EB-9AC7-68ACCEA95C92}"/>
              </a:ext>
            </a:extLst>
          </p:cNvPr>
          <p:cNvSpPr>
            <a:spLocks noGrp="1"/>
          </p:cNvSpPr>
          <p:nvPr>
            <p:ph idx="1"/>
          </p:nvPr>
        </p:nvSpPr>
        <p:spPr/>
        <p:txBody>
          <a:bodyPr>
            <a:normAutofit/>
          </a:bodyPr>
          <a:lstStyle/>
          <a:p>
            <a:r>
              <a:rPr lang="en-US" sz="2800" dirty="0"/>
              <a:t>Sometimes one block of the crust moves up while the other moves down, sometimes they move horizontally in opposite directions (that's what's happening with the San Andreas Fault; Los Angeles is creeping closer to San Francisco). Some faults are well known and easy to spot, such as the San Andreas. Others are underground, with nothing on the surface revealing their presence (a blind thrust fault). The 1994 Northridge earthquake was caused by a blind thrust fault.</a:t>
            </a:r>
          </a:p>
        </p:txBody>
      </p:sp>
      <p:pic>
        <p:nvPicPr>
          <p:cNvPr id="6" name="Picture 5">
            <a:extLst>
              <a:ext uri="{FF2B5EF4-FFF2-40B4-BE49-F238E27FC236}">
                <a16:creationId xmlns:a16="http://schemas.microsoft.com/office/drawing/2014/main" id="{3A1588D8-F302-49AD-9D3A-15FD00BB33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544" y="2992302"/>
            <a:ext cx="3978639" cy="26416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CC3521FB-477B-4632-85C5-313966CD8487}"/>
              </a:ext>
            </a:extLst>
          </p:cNvPr>
          <p:cNvSpPr txBox="1"/>
          <p:nvPr/>
        </p:nvSpPr>
        <p:spPr>
          <a:xfrm>
            <a:off x="682990" y="5700124"/>
            <a:ext cx="3295650" cy="230832"/>
          </a:xfrm>
          <a:prstGeom prst="rect">
            <a:avLst/>
          </a:prstGeom>
          <a:noFill/>
        </p:spPr>
        <p:txBody>
          <a:bodyPr wrap="square" rtlCol="0">
            <a:spAutoFit/>
          </a:bodyPr>
          <a:lstStyle/>
          <a:p>
            <a:r>
              <a:rPr lang="en-US" sz="900">
                <a:hlinkClick r:id="rId3" tooltip="https://commons.wikimedia.org/wiki/File:FEMA_-_1772_-_Photograph_by_Robert_A._Eplett_taken_on_01-17-1994_in_California.jpg"/>
              </a:rPr>
              <a:t>This Photo</a:t>
            </a:r>
            <a:r>
              <a:rPr lang="en-US" sz="900"/>
              <a:t> by Unknown Author is licensed under </a:t>
            </a:r>
            <a:r>
              <a:rPr lang="en-US" sz="900">
                <a:hlinkClick r:id="rId4" tooltip="https://creativecommons.org/licenses/by-sa/3.0/"/>
              </a:rPr>
              <a:t>CC BY-SA</a:t>
            </a:r>
            <a:endParaRPr lang="en-US" sz="900"/>
          </a:p>
        </p:txBody>
      </p:sp>
      <p:sp>
        <p:nvSpPr>
          <p:cNvPr id="4" name="Slide Number Placeholder 3">
            <a:extLst>
              <a:ext uri="{FF2B5EF4-FFF2-40B4-BE49-F238E27FC236}">
                <a16:creationId xmlns:a16="http://schemas.microsoft.com/office/drawing/2014/main" id="{F734E627-3D75-422E-96F6-A4A61940580D}"/>
              </a:ext>
            </a:extLst>
          </p:cNvPr>
          <p:cNvSpPr>
            <a:spLocks noGrp="1"/>
          </p:cNvSpPr>
          <p:nvPr>
            <p:ph type="sldNum" sz="quarter" idx="12"/>
          </p:nvPr>
        </p:nvSpPr>
        <p:spPr/>
        <p:txBody>
          <a:bodyPr/>
          <a:lstStyle/>
          <a:p>
            <a:fld id="{25BA54BD-C84D-46CE-8B72-31BFB26ABA43}" type="slidenum">
              <a:rPr lang="en-US" smtClean="0"/>
              <a:t>9</a:t>
            </a:fld>
            <a:endParaRPr lang="en-US" dirty="0"/>
          </a:p>
        </p:txBody>
      </p:sp>
    </p:spTree>
    <p:extLst>
      <p:ext uri="{BB962C8B-B14F-4D97-AF65-F5344CB8AC3E}">
        <p14:creationId xmlns:p14="http://schemas.microsoft.com/office/powerpoint/2010/main" val="9984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EF8B9119D0F4C8DB67004519A371C" ma:contentTypeVersion="15" ma:contentTypeDescription="Create a new document." ma:contentTypeScope="" ma:versionID="820d46bbfb155f2d88081853ae6ad973">
  <xsd:schema xmlns:xsd="http://www.w3.org/2001/XMLSchema" xmlns:xs="http://www.w3.org/2001/XMLSchema" xmlns:p="http://schemas.microsoft.com/office/2006/metadata/properties" xmlns:ns2="7a336278-0556-40dc-ad1f-738db1cf740b" targetNamespace="http://schemas.microsoft.com/office/2006/metadata/properties" ma:root="true" ma:fieldsID="875456207226ffb792e065e62e2ee104" ns2:_="">
    <xsd:import namespace="7a336278-0556-40dc-ad1f-738db1cf740b"/>
    <xsd:element name="properties">
      <xsd:complexType>
        <xsd:sequence>
          <xsd:element name="documentManagement">
            <xsd:complexType>
              <xsd:all>
                <xsd:element ref="ns2:scDescription" minOccurs="0"/>
                <xsd:element ref="ns2:TaxCatchAll" minOccurs="0"/>
                <xsd:element ref="ns2:o6509e8325c44be39c5d74d478ab5fe9" minOccurs="0"/>
                <xsd:element ref="ns2:fb26eb6c56b947ab83953355a7c542c9" minOccurs="0"/>
                <xsd:element ref="ns2:na918e1b7036418ea492ea14b52d286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36278-0556-40dc-ad1f-738db1cf740b" elementFormDefault="qualified">
    <xsd:import namespace="http://schemas.microsoft.com/office/2006/documentManagement/types"/>
    <xsd:import namespace="http://schemas.microsoft.com/office/infopath/2007/PartnerControls"/>
    <xsd:element name="scDescription" ma:index="2" nillable="true" ma:displayName="Short Description" ma:description="A short summary or teaser for the content" ma:internalName="scDescription">
      <xsd:simpleType>
        <xsd:restriction base="dms:Note">
          <xsd:maxLength value="255"/>
        </xsd:restriction>
      </xsd:simpleType>
    </xsd:element>
    <xsd:element name="TaxCatchAll" ma:index="8" nillable="true" ma:displayName="Taxonomy Catch All Column" ma:hidden="true" ma:list="{6d546d0f-bc72-4f69-92be-93e125c07181}" ma:internalName="TaxCatchAll" ma:showField="CatchAllData" ma:web="7a336278-0556-40dc-ad1f-738db1cf740b">
      <xsd:complexType>
        <xsd:complexContent>
          <xsd:extension base="dms:MultiChoiceLookup">
            <xsd:sequence>
              <xsd:element name="Value" type="dms:Lookup" maxOccurs="unbounded" minOccurs="0" nillable="true"/>
            </xsd:sequence>
          </xsd:extension>
        </xsd:complexContent>
      </xsd:complexType>
    </xsd:element>
    <xsd:element name="o6509e8325c44be39c5d74d478ab5fe9" ma:index="9" nillable="true" ma:taxonomy="true" ma:internalName="o6509e8325c44be39c5d74d478ab5fe9" ma:taxonomyFieldName="scCurriculum" ma:displayName="Curriculum" ma:default="" ma:fieldId="{86509e83-25c4-4be3-9c5d-74d478ab5fe9}" ma:taxonomyMulti="true" ma:sspId="8e8bc76b-ab44-4d52-af8b-abc5cfd8d121" ma:termSetId="1340b605-a7a3-4498-b802-0a40e69acca1" ma:anchorId="00000000-0000-0000-0000-000000000000" ma:open="false" ma:isKeyword="false">
      <xsd:complexType>
        <xsd:sequence>
          <xsd:element ref="pc:Terms" minOccurs="0" maxOccurs="1"/>
        </xsd:sequence>
      </xsd:complexType>
    </xsd:element>
    <xsd:element name="fb26eb6c56b947ab83953355a7c542c9" ma:index="10" nillable="true" ma:taxonomy="true" ma:internalName="fb26eb6c56b947ab83953355a7c542c9" ma:taxonomyFieldName="scEducationalKeywords" ma:displayName="Educational Keywords" ma:default="" ma:fieldId="{fb26eb6c-56b9-47ab-8395-3355a7c542c9}" ma:taxonomyMulti="true" ma:sspId="8e8bc76b-ab44-4d52-af8b-abc5cfd8d121" ma:termSetId="e0ca0c1b-c024-49e5-a657-9a859f988dc7" ma:anchorId="00000000-0000-0000-0000-000000000000" ma:open="false" ma:isKeyword="false">
      <xsd:complexType>
        <xsd:sequence>
          <xsd:element ref="pc:Terms" minOccurs="0" maxOccurs="1"/>
        </xsd:sequence>
      </xsd:complexType>
    </xsd:element>
    <xsd:element name="na918e1b7036418ea492ea14b52d2869" ma:index="11" nillable="true" ma:taxonomy="true" ma:internalName="na918e1b7036418ea492ea14b52d2869" ma:taxonomyFieldName="scGrade" ma:displayName="Grade" ma:default="" ma:fieldId="{7a918e1b-7036-418e-a492-ea14b52d2869}" ma:taxonomyMulti="true" ma:sspId="8e8bc76b-ab44-4d52-af8b-abc5cfd8d121" ma:termSetId="f09f9afb-497b-4c0c-a551-fc4d01ffbbf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cDescription xmlns="7a336278-0556-40dc-ad1f-738db1cf740b">Lesson 2 - Earthquakes and Faults. Learning Objective:  Students will understand how the layers of the Earth are related to earthquakes
</scDescription>
    <o6509e8325c44be39c5d74d478ab5fe9 xmlns="7a336278-0556-40dc-ad1f-738db1cf740b">
      <Terms xmlns="http://schemas.microsoft.com/office/infopath/2007/PartnerControls">
        <TermInfo xmlns="http://schemas.microsoft.com/office/infopath/2007/PartnerControls">
          <TermName xmlns="http://schemas.microsoft.com/office/infopath/2007/PartnerControls">ESS1.C: The History of the Planet Earth</TermName>
          <TermId xmlns="http://schemas.microsoft.com/office/infopath/2007/PartnerControls">bd9be254-b3a0-49b2-b520-39ba4e231cd4</TermId>
        </TermInfo>
      </Terms>
    </o6509e8325c44be39c5d74d478ab5fe9>
    <fb26eb6c56b947ab83953355a7c542c9 xmlns="7a336278-0556-40dc-ad1f-738db1cf740b">
      <Terms xmlns="http://schemas.microsoft.com/office/infopath/2007/PartnerControls">
        <TermInfo xmlns="http://schemas.microsoft.com/office/infopath/2007/PartnerControls">
          <TermName xmlns="http://schemas.microsoft.com/office/infopath/2007/PartnerControls">Geologic Hazards</TermName>
          <TermId xmlns="http://schemas.microsoft.com/office/infopath/2007/PartnerControls">4621ed9e-337e-47d4-a59c-e8b45f18259f</TermId>
        </TermInfo>
        <TermInfo xmlns="http://schemas.microsoft.com/office/infopath/2007/PartnerControls">
          <TermName xmlns="http://schemas.microsoft.com/office/infopath/2007/PartnerControls">Earthquakes</TermName>
          <TermId xmlns="http://schemas.microsoft.com/office/infopath/2007/PartnerControls">9c2ec3e2-a275-41c5-af0b-f1b8c8ed78b8</TermId>
        </TermInfo>
        <TermInfo xmlns="http://schemas.microsoft.com/office/infopath/2007/PartnerControls">
          <TermName xmlns="http://schemas.microsoft.com/office/infopath/2007/PartnerControls">Faults</TermName>
          <TermId xmlns="http://schemas.microsoft.com/office/infopath/2007/PartnerControls">d4e65f5d-b9dd-49eb-bae3-773ccad8a608</TermId>
        </TermInfo>
        <TermInfo xmlns="http://schemas.microsoft.com/office/infopath/2007/PartnerControls">
          <TermName xmlns="http://schemas.microsoft.com/office/infopath/2007/PartnerControls">Geology</TermName>
          <TermId xmlns="http://schemas.microsoft.com/office/infopath/2007/PartnerControls">030d575d-fcd1-409c-a529-fc1d7940df07</TermId>
        </TermInfo>
        <TermInfo xmlns="http://schemas.microsoft.com/office/infopath/2007/PartnerControls">
          <TermName xmlns="http://schemas.microsoft.com/office/infopath/2007/PartnerControls">Lessons</TermName>
          <TermId xmlns="http://schemas.microsoft.com/office/infopath/2007/PartnerControls">48884765-da6c-4789-a9e0-305d0a745b1a</TermId>
        </TermInfo>
        <TermInfo xmlns="http://schemas.microsoft.com/office/infopath/2007/PartnerControls">
          <TermName xmlns="http://schemas.microsoft.com/office/infopath/2007/PartnerControls">Geologic Formation</TermName>
          <TermId xmlns="http://schemas.microsoft.com/office/infopath/2007/PartnerControls">20d49b4a-5a98-46a3-b8ef-abac14adc522</TermId>
        </TermInfo>
      </Terms>
    </fb26eb6c56b947ab83953355a7c542c9>
    <na918e1b7036418ea492ea14b52d2869 xmlns="7a336278-0556-40dc-ad1f-738db1cf740b">
      <Terms xmlns="http://schemas.microsoft.com/office/infopath/2007/PartnerControls">
        <TermInfo xmlns="http://schemas.microsoft.com/office/infopath/2007/PartnerControls">
          <TermName xmlns="http://schemas.microsoft.com/office/infopath/2007/PartnerControls">2</TermName>
          <TermId xmlns="http://schemas.microsoft.com/office/infopath/2007/PartnerControls">2ecbb5ae-594c-4083-8466-2c756f56ec54</TermId>
        </TermInfo>
      </Terms>
    </na918e1b7036418ea492ea14b52d2869>
    <TaxCatchAll xmlns="7a336278-0556-40dc-ad1f-738db1cf740b">
      <Value>59</Value>
      <Value>63</Value>
      <Value>61</Value>
      <Value>9</Value>
      <Value>8</Value>
      <Value>7</Value>
      <Value>856</Value>
      <Value>51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DCD9C0-8D80-4245-AA41-9DEBE2DAADEE}"/>
</file>

<file path=customXml/itemProps2.xml><?xml version="1.0" encoding="utf-8"?>
<ds:datastoreItem xmlns:ds="http://schemas.openxmlformats.org/officeDocument/2006/customXml" ds:itemID="{8332BC40-D7D4-4850-AA9A-EB5B1DB943E4}"/>
</file>

<file path=customXml/itemProps3.xml><?xml version="1.0" encoding="utf-8"?>
<ds:datastoreItem xmlns:ds="http://schemas.openxmlformats.org/officeDocument/2006/customXml" ds:itemID="{62C49667-0585-4E61-9483-193A11EDC7ED}"/>
</file>

<file path=docProps/app.xml><?xml version="1.0" encoding="utf-8"?>
<Properties xmlns="http://schemas.openxmlformats.org/officeDocument/2006/extended-properties" xmlns:vt="http://schemas.openxmlformats.org/officeDocument/2006/docPropsVTypes">
  <Template>TM02900769[[fn=Retrospect]]</Template>
  <TotalTime>1253</TotalTime>
  <Words>737</Words>
  <Application>Microsoft Office PowerPoint</Application>
  <PresentationFormat>Custom</PresentationFormat>
  <Paragraphs>54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Corbel</vt:lpstr>
      <vt:lpstr>Retrospect</vt:lpstr>
      <vt:lpstr>It’s All My Fault!</vt:lpstr>
      <vt:lpstr>How are the layers of the Earth related to earthquakes?</vt:lpstr>
      <vt:lpstr>Here’s what you’ll need.</vt:lpstr>
      <vt:lpstr>Move the pieces of “plates” apart.</vt:lpstr>
      <vt:lpstr>Put the “plates” next to each other again.  This time press them together.  Keep pressing and see what happens!</vt:lpstr>
      <vt:lpstr>Put the “plates” next to each other again.  This time press them together.  Keep pressing and see what happens!</vt:lpstr>
      <vt:lpstr>Put the “plates” next to each other again.  This time slide one forward and one backward.</vt:lpstr>
      <vt:lpstr>California has its faults!!</vt:lpstr>
      <vt:lpstr>There are different types of faults.</vt:lpstr>
      <vt:lpstr>What causes an earthquake?</vt:lpstr>
      <vt:lpstr>    Three types of transform faults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My Fault! Lesson 2</dc:title>
  <dc:creator>Maria Blue</dc:creator>
  <cp:lastModifiedBy>Thomas, Kate@DOC</cp:lastModifiedBy>
  <cp:revision>92</cp:revision>
  <cp:lastPrinted>2018-11-05T19:49:43Z</cp:lastPrinted>
  <dcterms:created xsi:type="dcterms:W3CDTF">2018-07-16T18:29:47Z</dcterms:created>
  <dcterms:modified xsi:type="dcterms:W3CDTF">2019-02-04T21:37:51Z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0x010100C30EF8B9119D0F4C8DB67004519A371C</vt:lpwstr>
  </property>
  <property fmtid="{D5CDD505-2E9C-101B-9397-08002B2CF9AE}" pid="3" name="scGrade">
    <vt:lpwstr>51;#2|2ecbb5ae-594c-4083-8466-2c756f56ec54</vt:lpwstr>
  </property>
  <property fmtid="{D5CDD505-2E9C-101B-9397-08002B2CF9AE}" pid="4" name="scEducationalKeywords">
    <vt:lpwstr>8;#Geologic Hazards|4621ed9e-337e-47d4-a59c-e8b45f18259f;#9;#Earthquakes|9c2ec3e2-a275-41c5-af0b-f1b8c8ed78b8;#63;#Faults|d4e65f5d-b9dd-49eb-bae3-773ccad8a608;#7;#Geology|030d575d-fcd1-409c-a529-fc1d7940df07;#856;#Lessons|48884765-da6c-4789-a9e0-305d0a745b1a;#61;#Geologic Formation|20d49b4a-5a98-46a3-b8ef-abac14adc522</vt:lpwstr>
  </property>
  <property fmtid="{D5CDD505-2E9C-101B-9397-08002B2CF9AE}" pid="5" name="scCurriculum">
    <vt:lpwstr>59;#ESS1.C: The History of the Planet Earth|bd9be254-b3a0-49b2-b520-39ba4e231cd4</vt:lpwstr>
  </property>
</Properties>
</file>