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5.xml" ContentType="application/vnd.openxmlformats-officedocument.presentationml.slideLayout+xml"/>
  <Override PartName="/ppt/theme/theme1.xml" ContentType="application/vnd.openxmlformats-officedocument.theme+xml"/>
  <Override PartName="/ppt/authors.xml" ContentType="application/vnd.ms-powerpoint.authors+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2" r:id="rId2"/>
    <p:sldId id="263" r:id="rId3"/>
    <p:sldId id="264" r:id="rId4"/>
    <p:sldId id="265" r:id="rId5"/>
  </p:sldIdLst>
  <p:sldSz cx="32918400" cy="219456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79E4C6-5120-1D89-1A0D-9CFE30BFBC72}" name="Molly Daniels" initials="MD" userId="S::mdaniels@enviroincentives.com::21049bad-5f1e-4629-b31a-210b7feea0b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1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0DA1C3-5808-498F-9BDE-D8FE2C4F6716}" v="436" dt="2023-09-14T16:47:10.713"/>
    <p1510:client id="{F1ABB5B7-1004-4F18-B3B2-C02304C4418E}" v="48" dt="2023-09-13T19:36:13.0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72" autoAdjust="0"/>
    <p:restoredTop sz="96582"/>
  </p:normalViewPr>
  <p:slideViewPr>
    <p:cSldViewPr snapToGrid="0">
      <p:cViewPr varScale="1">
        <p:scale>
          <a:sx n="27" d="100"/>
          <a:sy n="27" d="100"/>
        </p:scale>
        <p:origin x="104"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viewProps" Target="viewProps.xml"/><Relationship Id="rId12" Type="http://schemas.openxmlformats.org/officeDocument/2006/relationships/customXml" Target="../customXml/item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11" Type="http://schemas.microsoft.com/office/2018/10/relationships/authors" Target="authors.xml"/><Relationship Id="rId5" Type="http://schemas.openxmlformats.org/officeDocument/2006/relationships/slide" Target="slides/slide4.xml"/><Relationship Id="rId1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tableStyles" Target="tableStyles.xml"/><Relationship Id="rId14"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528C017-28F9-153E-1178-CDA00E7E73FF}"/>
              </a:ext>
            </a:extLst>
          </p:cNvPr>
          <p:cNvSpPr/>
          <p:nvPr userDrawn="1"/>
        </p:nvSpPr>
        <p:spPr>
          <a:xfrm>
            <a:off x="0" y="0"/>
            <a:ext cx="32918400" cy="53032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62;p13">
            <a:extLst>
              <a:ext uri="{FF2B5EF4-FFF2-40B4-BE49-F238E27FC236}">
                <a16:creationId xmlns:a16="http://schemas.microsoft.com/office/drawing/2014/main" id="{F095578B-CB9B-03FA-0328-46629BA14B03}"/>
              </a:ext>
            </a:extLst>
          </p:cNvPr>
          <p:cNvSpPr/>
          <p:nvPr userDrawn="1"/>
        </p:nvSpPr>
        <p:spPr>
          <a:xfrm>
            <a:off x="16843279" y="0"/>
            <a:ext cx="16075121" cy="5303261"/>
          </a:xfrm>
          <a:prstGeom prst="rect">
            <a:avLst/>
          </a:prstGeom>
          <a:gradFill>
            <a:gsLst>
              <a:gs pos="0">
                <a:srgbClr val="0B3C5D">
                  <a:alpha val="0"/>
                  <a:lumMod val="0"/>
                </a:srgbClr>
              </a:gs>
              <a:gs pos="100000">
                <a:srgbClr val="3B7EA1"/>
              </a:gs>
              <a:gs pos="100000">
                <a:srgbClr val="73737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63;p13">
            <a:extLst>
              <a:ext uri="{FF2B5EF4-FFF2-40B4-BE49-F238E27FC236}">
                <a16:creationId xmlns:a16="http://schemas.microsoft.com/office/drawing/2014/main" id="{A7FAADF7-8249-8A68-8456-3CB69F472908}"/>
              </a:ext>
            </a:extLst>
          </p:cNvPr>
          <p:cNvSpPr/>
          <p:nvPr userDrawn="1"/>
        </p:nvSpPr>
        <p:spPr>
          <a:xfrm flipH="1" flipV="1">
            <a:off x="18907744" y="4229"/>
            <a:ext cx="14010656" cy="1922049"/>
          </a:xfrm>
          <a:prstGeom prst="rtTriangle">
            <a:avLst/>
          </a:prstGeom>
          <a:gradFill>
            <a:gsLst>
              <a:gs pos="0">
                <a:srgbClr val="0B3C5D"/>
              </a:gs>
              <a:gs pos="100000">
                <a:srgbClr val="3B7EA1"/>
              </a:gs>
              <a:gs pos="100000">
                <a:srgbClr val="737373"/>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 Placeholder 8">
            <a:extLst>
              <a:ext uri="{FF2B5EF4-FFF2-40B4-BE49-F238E27FC236}">
                <a16:creationId xmlns:a16="http://schemas.microsoft.com/office/drawing/2014/main" id="{741DA82E-6E39-E0F9-0E8B-64DDFDE2DF10}"/>
              </a:ext>
            </a:extLst>
          </p:cNvPr>
          <p:cNvSpPr>
            <a:spLocks noGrp="1"/>
          </p:cNvSpPr>
          <p:nvPr>
            <p:ph type="body" sz="quarter" idx="12" hasCustomPrompt="1"/>
          </p:nvPr>
        </p:nvSpPr>
        <p:spPr>
          <a:xfrm>
            <a:off x="1284288" y="1579631"/>
            <a:ext cx="29043312" cy="1074870"/>
          </a:xfrm>
        </p:spPr>
        <p:txBody>
          <a:bodyPr wrap="square" lIns="0" rIns="0">
            <a:normAutofit/>
          </a:bodyPr>
          <a:lstStyle>
            <a:lvl1pPr marL="0" indent="0">
              <a:spcAft>
                <a:spcPts val="1800"/>
              </a:spcAft>
              <a:buNone/>
              <a:defRPr sz="90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0" indent="0">
              <a:buNone/>
              <a:defRPr sz="6000">
                <a:solidFill>
                  <a:schemeClr val="accent4"/>
                </a:solidFill>
                <a:latin typeface="Roboto" panose="02000000000000000000" pitchFamily="2" charset="0"/>
                <a:ea typeface="Roboto" panose="02000000000000000000" pitchFamily="2" charset="0"/>
                <a:cs typeface="Roboto" panose="02000000000000000000" pitchFamily="2" charset="0"/>
              </a:defRPr>
            </a:lvl2pPr>
          </a:lstStyle>
          <a:p>
            <a:pPr lvl="0"/>
            <a:r>
              <a:rPr lang="en-US" dirty="0"/>
              <a:t>Click to enter Poster Title</a:t>
            </a:r>
          </a:p>
        </p:txBody>
      </p:sp>
      <p:sp>
        <p:nvSpPr>
          <p:cNvPr id="24" name="Text Placeholder 23">
            <a:extLst>
              <a:ext uri="{FF2B5EF4-FFF2-40B4-BE49-F238E27FC236}">
                <a16:creationId xmlns:a16="http://schemas.microsoft.com/office/drawing/2014/main" id="{384226DA-A912-F494-558B-00AF5593C719}"/>
              </a:ext>
            </a:extLst>
          </p:cNvPr>
          <p:cNvSpPr>
            <a:spLocks noGrp="1"/>
          </p:cNvSpPr>
          <p:nvPr>
            <p:ph type="body" sz="quarter" idx="13" hasCustomPrompt="1"/>
          </p:nvPr>
        </p:nvSpPr>
        <p:spPr>
          <a:xfrm>
            <a:off x="1284288" y="3312631"/>
            <a:ext cx="16576675" cy="1127125"/>
          </a:xfrm>
        </p:spPr>
        <p:txBody>
          <a:bodyPr>
            <a:normAutofit/>
          </a:bodyPr>
          <a:lstStyle>
            <a:lvl1pPr marL="0" indent="0">
              <a:buNone/>
              <a:defRPr sz="6000">
                <a:solidFill>
                  <a:schemeClr val="accent4"/>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enter Poster Subtitle</a:t>
            </a:r>
          </a:p>
        </p:txBody>
      </p:sp>
      <p:grpSp>
        <p:nvGrpSpPr>
          <p:cNvPr id="2" name="Group 1">
            <a:extLst>
              <a:ext uri="{FF2B5EF4-FFF2-40B4-BE49-F238E27FC236}">
                <a16:creationId xmlns:a16="http://schemas.microsoft.com/office/drawing/2014/main" id="{0557B6C0-38E7-3782-8C2D-F06E4E80B3CC}"/>
              </a:ext>
            </a:extLst>
          </p:cNvPr>
          <p:cNvGrpSpPr/>
          <p:nvPr userDrawn="1"/>
        </p:nvGrpSpPr>
        <p:grpSpPr>
          <a:xfrm>
            <a:off x="28111449" y="2778126"/>
            <a:ext cx="4660901" cy="3067050"/>
            <a:chOff x="28111449" y="2778126"/>
            <a:chExt cx="4660901" cy="3067050"/>
          </a:xfrm>
        </p:grpSpPr>
        <p:pic>
          <p:nvPicPr>
            <p:cNvPr id="4" name="Picture 2">
              <a:extLst>
                <a:ext uri="{FF2B5EF4-FFF2-40B4-BE49-F238E27FC236}">
                  <a16:creationId xmlns:a16="http://schemas.microsoft.com/office/drawing/2014/main" id="{7CE9B052-9873-55DE-BD6F-4AD9B61D1AB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6050"/>
            <a:stretch/>
          </p:blipFill>
          <p:spPr bwMode="auto">
            <a:xfrm>
              <a:off x="28111449" y="2778126"/>
              <a:ext cx="2530475" cy="30670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5023D2-EC40-EA61-99FE-E7E5E0704A3E}"/>
                </a:ext>
              </a:extLst>
            </p:cNvPr>
            <p:cNvSpPr txBox="1"/>
            <p:nvPr/>
          </p:nvSpPr>
          <p:spPr>
            <a:xfrm>
              <a:off x="30607000" y="3898599"/>
              <a:ext cx="1200150" cy="261610"/>
            </a:xfrm>
            <a:prstGeom prst="rect">
              <a:avLst/>
            </a:prstGeom>
            <a:noFill/>
          </p:spPr>
          <p:txBody>
            <a:bodyPr wrap="square" rtlCol="0">
              <a:spAutoFit/>
            </a:bodyPr>
            <a:lstStyle/>
            <a:p>
              <a:r>
                <a:rPr lang="en-US" sz="1100" dirty="0">
                  <a:solidFill>
                    <a:schemeClr val="bg1"/>
                  </a:solidFill>
                  <a:latin typeface="Roboto" panose="02000000000000000000" pitchFamily="2" charset="0"/>
                  <a:ea typeface="Roboto" panose="02000000000000000000" pitchFamily="2" charset="0"/>
                  <a:cs typeface="Roboto" panose="02000000000000000000" pitchFamily="2" charset="0"/>
                </a:rPr>
                <a:t>California</a:t>
              </a:r>
            </a:p>
          </p:txBody>
        </p:sp>
        <p:sp>
          <p:nvSpPr>
            <p:cNvPr id="7" name="TextBox 6">
              <a:extLst>
                <a:ext uri="{FF2B5EF4-FFF2-40B4-BE49-F238E27FC236}">
                  <a16:creationId xmlns:a16="http://schemas.microsoft.com/office/drawing/2014/main" id="{1F599260-42BD-DE80-0FC3-E973BCDA341C}"/>
                </a:ext>
              </a:extLst>
            </p:cNvPr>
            <p:cNvSpPr txBox="1"/>
            <p:nvPr/>
          </p:nvSpPr>
          <p:spPr>
            <a:xfrm>
              <a:off x="30594300" y="4048454"/>
              <a:ext cx="2178050" cy="759182"/>
            </a:xfrm>
            <a:prstGeom prst="rect">
              <a:avLst/>
            </a:prstGeom>
            <a:noFill/>
          </p:spPr>
          <p:txBody>
            <a:bodyPr wrap="square" rtlCol="0">
              <a:spAutoFit/>
            </a:bodyPr>
            <a:lstStyle/>
            <a:p>
              <a:pPr>
                <a:lnSpc>
                  <a:spcPts val="2550"/>
                </a:lnSpc>
              </a:pPr>
              <a:r>
                <a:rPr lang="en-US" sz="2100" b="1" kern="1300" spc="20" dirty="0">
                  <a:solidFill>
                    <a:schemeClr val="bg1"/>
                  </a:solidFill>
                  <a:latin typeface="Lora" pitchFamily="2" charset="0"/>
                  <a:ea typeface="Roboto" panose="02000000000000000000" pitchFamily="2" charset="0"/>
                  <a:cs typeface="Roboto" panose="02000000000000000000" pitchFamily="2" charset="0"/>
                </a:rPr>
                <a:t>Department of </a:t>
              </a:r>
              <a:r>
                <a:rPr lang="en-US" sz="2300" b="1" kern="1300" spc="40" dirty="0">
                  <a:solidFill>
                    <a:schemeClr val="bg1"/>
                  </a:solidFill>
                  <a:latin typeface="Lora" pitchFamily="2" charset="0"/>
                  <a:ea typeface="Roboto" panose="02000000000000000000" pitchFamily="2" charset="0"/>
                  <a:cs typeface="Roboto" panose="02000000000000000000" pitchFamily="2" charset="0"/>
                </a:rPr>
                <a:t>Conservation</a:t>
              </a:r>
            </a:p>
          </p:txBody>
        </p:sp>
      </p:grpSp>
      <p:sp>
        <p:nvSpPr>
          <p:cNvPr id="23" name="Rectangle 22">
            <a:extLst>
              <a:ext uri="{FF2B5EF4-FFF2-40B4-BE49-F238E27FC236}">
                <a16:creationId xmlns:a16="http://schemas.microsoft.com/office/drawing/2014/main" id="{AC75D86A-8B41-2F7E-5DD7-D653AD6951AD}"/>
              </a:ext>
            </a:extLst>
          </p:cNvPr>
          <p:cNvSpPr/>
          <p:nvPr userDrawn="1"/>
        </p:nvSpPr>
        <p:spPr>
          <a:xfrm>
            <a:off x="0" y="5303261"/>
            <a:ext cx="32918400" cy="16642339"/>
          </a:xfrm>
          <a:prstGeom prst="rect">
            <a:avLst/>
          </a:prstGeom>
          <a:solidFill>
            <a:srgbClr val="EBF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FBA43169-D297-79AC-E458-F2DC6CDDD2ED}"/>
              </a:ext>
            </a:extLst>
          </p:cNvPr>
          <p:cNvGrpSpPr/>
          <p:nvPr userDrawn="1"/>
        </p:nvGrpSpPr>
        <p:grpSpPr>
          <a:xfrm>
            <a:off x="1127760" y="12438559"/>
            <a:ext cx="3266128" cy="3266128"/>
            <a:chOff x="762000" y="11901512"/>
            <a:chExt cx="3444240" cy="3444240"/>
          </a:xfrm>
        </p:grpSpPr>
        <p:sp>
          <p:nvSpPr>
            <p:cNvPr id="18" name="Oval 17">
              <a:extLst>
                <a:ext uri="{FF2B5EF4-FFF2-40B4-BE49-F238E27FC236}">
                  <a16:creationId xmlns:a16="http://schemas.microsoft.com/office/drawing/2014/main" id="{B5FB61F9-BEE9-E7C1-7EF9-F6598F0D8A50}"/>
                </a:ext>
              </a:extLst>
            </p:cNvPr>
            <p:cNvSpPr/>
            <p:nvPr userDrawn="1"/>
          </p:nvSpPr>
          <p:spPr>
            <a:xfrm>
              <a:off x="762000" y="11901512"/>
              <a:ext cx="3444240" cy="344424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49DB172-2CFC-F283-40F2-6ADFFE22500A}"/>
                </a:ext>
              </a:extLst>
            </p:cNvPr>
            <p:cNvSpPr txBox="1"/>
            <p:nvPr userDrawn="1"/>
          </p:nvSpPr>
          <p:spPr>
            <a:xfrm>
              <a:off x="929640" y="12900356"/>
              <a:ext cx="2956560" cy="15254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0" dirty="0">
                  <a:solidFill>
                    <a:schemeClr val="bg1"/>
                  </a:solidFill>
                  <a:latin typeface="Roboto" panose="02000000000000000000" pitchFamily="2" charset="0"/>
                  <a:ea typeface="Roboto" panose="02000000000000000000" pitchFamily="2" charset="0"/>
                  <a:cs typeface="Roboto" panose="02000000000000000000" pitchFamily="2" charset="0"/>
                </a:rPr>
                <a:t>Project Summary</a:t>
              </a:r>
            </a:p>
          </p:txBody>
        </p:sp>
      </p:grpSp>
      <p:grpSp>
        <p:nvGrpSpPr>
          <p:cNvPr id="20" name="Group 19">
            <a:extLst>
              <a:ext uri="{FF2B5EF4-FFF2-40B4-BE49-F238E27FC236}">
                <a16:creationId xmlns:a16="http://schemas.microsoft.com/office/drawing/2014/main" id="{4664C32D-43D3-C5DA-5356-243C15D86490}"/>
              </a:ext>
            </a:extLst>
          </p:cNvPr>
          <p:cNvGrpSpPr/>
          <p:nvPr userDrawn="1"/>
        </p:nvGrpSpPr>
        <p:grpSpPr>
          <a:xfrm>
            <a:off x="1127760" y="6006175"/>
            <a:ext cx="3222097" cy="3222097"/>
            <a:chOff x="762000" y="11893399"/>
            <a:chExt cx="3444240" cy="3444240"/>
          </a:xfrm>
        </p:grpSpPr>
        <p:sp>
          <p:nvSpPr>
            <p:cNvPr id="21" name="Oval 20">
              <a:extLst>
                <a:ext uri="{FF2B5EF4-FFF2-40B4-BE49-F238E27FC236}">
                  <a16:creationId xmlns:a16="http://schemas.microsoft.com/office/drawing/2014/main" id="{C825E7C8-B6BA-A664-5229-83A2F6C3E993}"/>
                </a:ext>
              </a:extLst>
            </p:cNvPr>
            <p:cNvSpPr/>
            <p:nvPr userDrawn="1"/>
          </p:nvSpPr>
          <p:spPr>
            <a:xfrm>
              <a:off x="762000" y="11893399"/>
              <a:ext cx="3444240" cy="344424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5C03BDF-9887-CCC7-A70D-2DC09F18ED38}"/>
                </a:ext>
              </a:extLst>
            </p:cNvPr>
            <p:cNvSpPr txBox="1"/>
            <p:nvPr userDrawn="1"/>
          </p:nvSpPr>
          <p:spPr>
            <a:xfrm>
              <a:off x="929640" y="13199320"/>
              <a:ext cx="2956560" cy="8224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0" dirty="0">
                  <a:solidFill>
                    <a:schemeClr val="bg1"/>
                  </a:solidFill>
                  <a:latin typeface="Roboto" panose="02000000000000000000" pitchFamily="2" charset="0"/>
                  <a:ea typeface="Roboto" panose="02000000000000000000" pitchFamily="2" charset="0"/>
                  <a:cs typeface="Roboto" panose="02000000000000000000" pitchFamily="2" charset="0"/>
                </a:rPr>
                <a:t>Partners</a:t>
              </a:r>
            </a:p>
          </p:txBody>
        </p:sp>
      </p:grpSp>
      <p:sp>
        <p:nvSpPr>
          <p:cNvPr id="3" name="Picture Placeholder 2">
            <a:extLst>
              <a:ext uri="{FF2B5EF4-FFF2-40B4-BE49-F238E27FC236}">
                <a16:creationId xmlns:a16="http://schemas.microsoft.com/office/drawing/2014/main" id="{7483CBCB-F12D-7A44-87E7-63EF3C4B3AAD}"/>
              </a:ext>
            </a:extLst>
          </p:cNvPr>
          <p:cNvSpPr>
            <a:spLocks noGrp="1"/>
          </p:cNvSpPr>
          <p:nvPr>
            <p:ph type="pic" sz="quarter" idx="10" hasCustomPrompt="1"/>
          </p:nvPr>
        </p:nvSpPr>
        <p:spPr>
          <a:xfrm>
            <a:off x="19888200" y="5905501"/>
            <a:ext cx="11902440" cy="7905750"/>
          </a:xfrm>
        </p:spPr>
        <p:txBody>
          <a:bodyPr anchor="ctr" anchorCtr="0"/>
          <a:lstStyle>
            <a:lvl1pPr marL="0" indent="0" algn="ctr">
              <a:buNone/>
              <a:defRPr/>
            </a:lvl1pPr>
          </a:lstStyle>
          <a:p>
            <a:r>
              <a:rPr lang="en-US" dirty="0"/>
              <a:t>Click to place Map</a:t>
            </a:r>
          </a:p>
        </p:txBody>
      </p:sp>
      <p:sp>
        <p:nvSpPr>
          <p:cNvPr id="5" name="Picture Placeholder 2">
            <a:extLst>
              <a:ext uri="{FF2B5EF4-FFF2-40B4-BE49-F238E27FC236}">
                <a16:creationId xmlns:a16="http://schemas.microsoft.com/office/drawing/2014/main" id="{58ECAF92-F456-5EEA-1CB7-2FBDA843C690}"/>
              </a:ext>
            </a:extLst>
          </p:cNvPr>
          <p:cNvSpPr>
            <a:spLocks noGrp="1"/>
          </p:cNvSpPr>
          <p:nvPr>
            <p:ph type="pic" sz="quarter" idx="11" hasCustomPrompt="1"/>
          </p:nvPr>
        </p:nvSpPr>
        <p:spPr>
          <a:xfrm>
            <a:off x="19888200" y="14413491"/>
            <a:ext cx="11902440" cy="6560560"/>
          </a:xfrm>
        </p:spPr>
        <p:txBody>
          <a:bodyPr anchor="ctr" anchorCtr="0"/>
          <a:lstStyle>
            <a:lvl1pPr marL="0" indent="0" algn="ctr">
              <a:buNone/>
              <a:defRPr/>
            </a:lvl1pPr>
          </a:lstStyle>
          <a:p>
            <a:r>
              <a:rPr lang="en-US" dirty="0"/>
              <a:t>Click to place Image</a:t>
            </a:r>
          </a:p>
        </p:txBody>
      </p:sp>
      <p:sp>
        <p:nvSpPr>
          <p:cNvPr id="26" name="Text Placeholder 25">
            <a:extLst>
              <a:ext uri="{FF2B5EF4-FFF2-40B4-BE49-F238E27FC236}">
                <a16:creationId xmlns:a16="http://schemas.microsoft.com/office/drawing/2014/main" id="{CEF677B1-4438-CA3B-309B-A3A5E4C15CC7}"/>
              </a:ext>
            </a:extLst>
          </p:cNvPr>
          <p:cNvSpPr>
            <a:spLocks noGrp="1"/>
          </p:cNvSpPr>
          <p:nvPr>
            <p:ph type="body" sz="quarter" idx="14" hasCustomPrompt="1"/>
          </p:nvPr>
        </p:nvSpPr>
        <p:spPr>
          <a:xfrm>
            <a:off x="4968875" y="12573842"/>
            <a:ext cx="12892088" cy="8276240"/>
          </a:xfrm>
        </p:spPr>
        <p:txBody>
          <a:bodyPr>
            <a:normAutofit/>
          </a:bodyPr>
          <a:lstStyle>
            <a:lvl1pPr marL="0" indent="0">
              <a:lnSpc>
                <a:spcPts val="4040"/>
              </a:lnSpc>
              <a:spcBef>
                <a:spcPts val="0"/>
              </a:spcBef>
              <a:spcAft>
                <a:spcPts val="2400"/>
              </a:spcAft>
              <a:buNone/>
              <a:defRPr sz="3200">
                <a:solidFill>
                  <a:schemeClr val="accent5"/>
                </a:solidFill>
                <a:latin typeface="Lora" pitchFamily="2" charset="77"/>
              </a:defRPr>
            </a:lvl1pPr>
          </a:lstStyle>
          <a:p>
            <a:pPr lvl="0"/>
            <a:r>
              <a:rPr lang="en-US" dirty="0"/>
              <a:t>Click to enter Project Summary text</a:t>
            </a:r>
          </a:p>
        </p:txBody>
      </p:sp>
      <p:sp>
        <p:nvSpPr>
          <p:cNvPr id="28" name="Text Placeholder 27">
            <a:extLst>
              <a:ext uri="{FF2B5EF4-FFF2-40B4-BE49-F238E27FC236}">
                <a16:creationId xmlns:a16="http://schemas.microsoft.com/office/drawing/2014/main" id="{E5AF9C15-B028-3E84-D36D-9B2F2D71C491}"/>
              </a:ext>
            </a:extLst>
          </p:cNvPr>
          <p:cNvSpPr>
            <a:spLocks noGrp="1"/>
          </p:cNvSpPr>
          <p:nvPr>
            <p:ph type="body" sz="quarter" idx="15"/>
          </p:nvPr>
        </p:nvSpPr>
        <p:spPr>
          <a:xfrm>
            <a:off x="4968875" y="6006175"/>
            <a:ext cx="12892088" cy="5568879"/>
          </a:xfrm>
        </p:spPr>
        <p:txBody>
          <a:bodyPr numCol="2" spcCol="182880">
            <a:normAutofit/>
          </a:bodyPr>
          <a:lstStyle>
            <a:lvl1pPr marL="457200" indent="-457200">
              <a:lnSpc>
                <a:spcPts val="4040"/>
              </a:lnSpc>
              <a:spcBef>
                <a:spcPts val="0"/>
              </a:spcBef>
              <a:spcAft>
                <a:spcPts val="1200"/>
              </a:spcAft>
              <a:buClr>
                <a:schemeClr val="accent3"/>
              </a:buClr>
              <a:buSzPct val="110000"/>
              <a:defRPr sz="3200">
                <a:latin typeface="Lora" pitchFamily="2" charset="77"/>
              </a:defRPr>
            </a:lvl1pPr>
          </a:lstStyle>
          <a:p>
            <a:pPr lvl="0"/>
            <a:r>
              <a:rPr lang="en-US" dirty="0"/>
              <a:t>Click to edit Master text styles</a:t>
            </a:r>
          </a:p>
        </p:txBody>
      </p:sp>
    </p:spTree>
    <p:extLst>
      <p:ext uri="{BB962C8B-B14F-4D97-AF65-F5344CB8AC3E}">
        <p14:creationId xmlns:p14="http://schemas.microsoft.com/office/powerpoint/2010/main" val="277669591"/>
      </p:ext>
    </p:extLst>
  </p:cSld>
  <p:clrMapOvr>
    <a:masterClrMapping/>
  </p:clrMapOvr>
  <p:extLst>
    <p:ext uri="{DCECCB84-F9BA-43D5-87BE-67443E8EF086}">
      <p15:sldGuideLst xmlns:p15="http://schemas.microsoft.com/office/powerpoint/2012/main">
        <p15:guide id="1" orient="horz" pos="3720" userDrawn="1">
          <p15:clr>
            <a:srgbClr val="FBAE40"/>
          </p15:clr>
        </p15:guide>
        <p15:guide id="2" pos="1036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4800"/>
            </a:lvl1pPr>
          </a:lstStyle>
          <a:p>
            <a:r>
              <a:rPr lang="en-US" dirty="0"/>
              <a:t>Click to edit Master title style</a:t>
            </a:r>
          </a:p>
        </p:txBody>
      </p:sp>
      <p:sp>
        <p:nvSpPr>
          <p:cNvPr id="3" name="Content Placeholder 2"/>
          <p:cNvSpPr>
            <a:spLocks noGrp="1"/>
          </p:cNvSpPr>
          <p:nvPr>
            <p:ph idx="1"/>
          </p:nvPr>
        </p:nvSpPr>
        <p:spPr>
          <a:xfrm>
            <a:off x="13994608" y="3159765"/>
            <a:ext cx="16664940" cy="1559560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33175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4800"/>
            </a:lvl1pPr>
          </a:lstStyle>
          <a:p>
            <a:r>
              <a:rPr lang="en-US" dirty="0"/>
              <a:t>Click to edit Master title style</a:t>
            </a:r>
          </a:p>
        </p:txBody>
      </p:sp>
      <p:sp>
        <p:nvSpPr>
          <p:cNvPr id="3" name="Picture Placeholder 2"/>
          <p:cNvSpPr>
            <a:spLocks noGrp="1" noChangeAspect="1"/>
          </p:cNvSpPr>
          <p:nvPr>
            <p:ph type="pic" idx="1"/>
          </p:nvPr>
        </p:nvSpPr>
        <p:spPr>
          <a:xfrm>
            <a:off x="13994608" y="3159765"/>
            <a:ext cx="16664940" cy="15595600"/>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dirty="0"/>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40297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37447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1168400"/>
            <a:ext cx="7098030" cy="18597882"/>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2263142" y="1168400"/>
            <a:ext cx="20882610" cy="1859788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54050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528C017-28F9-153E-1178-CDA00E7E73FF}"/>
              </a:ext>
            </a:extLst>
          </p:cNvPr>
          <p:cNvSpPr/>
          <p:nvPr userDrawn="1"/>
        </p:nvSpPr>
        <p:spPr>
          <a:xfrm>
            <a:off x="0" y="1"/>
            <a:ext cx="32918400" cy="32575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62;p13">
            <a:extLst>
              <a:ext uri="{FF2B5EF4-FFF2-40B4-BE49-F238E27FC236}">
                <a16:creationId xmlns:a16="http://schemas.microsoft.com/office/drawing/2014/main" id="{F095578B-CB9B-03FA-0328-46629BA14B03}"/>
              </a:ext>
            </a:extLst>
          </p:cNvPr>
          <p:cNvSpPr/>
          <p:nvPr userDrawn="1"/>
        </p:nvSpPr>
        <p:spPr>
          <a:xfrm>
            <a:off x="16843279" y="5610"/>
            <a:ext cx="16075121" cy="3257549"/>
          </a:xfrm>
          <a:prstGeom prst="rect">
            <a:avLst/>
          </a:prstGeom>
          <a:gradFill>
            <a:gsLst>
              <a:gs pos="0">
                <a:srgbClr val="0B3C5D">
                  <a:alpha val="0"/>
                  <a:lumMod val="0"/>
                </a:srgbClr>
              </a:gs>
              <a:gs pos="100000">
                <a:srgbClr val="3B7EA1"/>
              </a:gs>
              <a:gs pos="100000">
                <a:srgbClr val="73737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63;p13">
            <a:extLst>
              <a:ext uri="{FF2B5EF4-FFF2-40B4-BE49-F238E27FC236}">
                <a16:creationId xmlns:a16="http://schemas.microsoft.com/office/drawing/2014/main" id="{A7FAADF7-8249-8A68-8456-3CB69F472908}"/>
              </a:ext>
            </a:extLst>
          </p:cNvPr>
          <p:cNvSpPr/>
          <p:nvPr userDrawn="1"/>
        </p:nvSpPr>
        <p:spPr>
          <a:xfrm flipH="1" flipV="1">
            <a:off x="18907744" y="4229"/>
            <a:ext cx="14010656" cy="1369768"/>
          </a:xfrm>
          <a:prstGeom prst="rtTriangle">
            <a:avLst/>
          </a:prstGeom>
          <a:gradFill>
            <a:gsLst>
              <a:gs pos="0">
                <a:srgbClr val="0B3C5D"/>
              </a:gs>
              <a:gs pos="100000">
                <a:srgbClr val="3B7EA1"/>
              </a:gs>
              <a:gs pos="100000">
                <a:srgbClr val="737373"/>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 Placeholder 8">
            <a:extLst>
              <a:ext uri="{FF2B5EF4-FFF2-40B4-BE49-F238E27FC236}">
                <a16:creationId xmlns:a16="http://schemas.microsoft.com/office/drawing/2014/main" id="{741DA82E-6E39-E0F9-0E8B-64DDFDE2DF10}"/>
              </a:ext>
            </a:extLst>
          </p:cNvPr>
          <p:cNvSpPr>
            <a:spLocks noGrp="1"/>
          </p:cNvSpPr>
          <p:nvPr>
            <p:ph type="body" sz="quarter" idx="12" hasCustomPrompt="1"/>
          </p:nvPr>
        </p:nvSpPr>
        <p:spPr>
          <a:xfrm>
            <a:off x="1284288" y="1179581"/>
            <a:ext cx="26827161" cy="1074870"/>
          </a:xfrm>
        </p:spPr>
        <p:txBody>
          <a:bodyPr wrap="square" lIns="0" rIns="0">
            <a:normAutofit/>
          </a:bodyPr>
          <a:lstStyle>
            <a:lvl1pPr marL="0" indent="0">
              <a:spcAft>
                <a:spcPts val="1800"/>
              </a:spcAft>
              <a:buNone/>
              <a:defRPr sz="90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0" indent="0">
              <a:buNone/>
              <a:defRPr sz="6000">
                <a:solidFill>
                  <a:schemeClr val="accent4"/>
                </a:solidFill>
                <a:latin typeface="Roboto" panose="02000000000000000000" pitchFamily="2" charset="0"/>
                <a:ea typeface="Roboto" panose="02000000000000000000" pitchFamily="2" charset="0"/>
                <a:cs typeface="Roboto" panose="02000000000000000000" pitchFamily="2" charset="0"/>
              </a:defRPr>
            </a:lvl2pPr>
          </a:lstStyle>
          <a:p>
            <a:pPr lvl="0"/>
            <a:r>
              <a:rPr lang="en-US" dirty="0"/>
              <a:t>Click to enter Poster Title</a:t>
            </a:r>
          </a:p>
        </p:txBody>
      </p:sp>
      <p:sp>
        <p:nvSpPr>
          <p:cNvPr id="23" name="Rectangle 22">
            <a:extLst>
              <a:ext uri="{FF2B5EF4-FFF2-40B4-BE49-F238E27FC236}">
                <a16:creationId xmlns:a16="http://schemas.microsoft.com/office/drawing/2014/main" id="{AC75D86A-8B41-2F7E-5DD7-D653AD6951AD}"/>
              </a:ext>
            </a:extLst>
          </p:cNvPr>
          <p:cNvSpPr/>
          <p:nvPr userDrawn="1"/>
        </p:nvSpPr>
        <p:spPr>
          <a:xfrm>
            <a:off x="0" y="3257551"/>
            <a:ext cx="32918400" cy="18688050"/>
          </a:xfrm>
          <a:prstGeom prst="rect">
            <a:avLst/>
          </a:prstGeom>
          <a:solidFill>
            <a:srgbClr val="EBF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4D0CF761-A68E-2D80-28A3-9F5A87398960}"/>
              </a:ext>
            </a:extLst>
          </p:cNvPr>
          <p:cNvGrpSpPr/>
          <p:nvPr userDrawn="1"/>
        </p:nvGrpSpPr>
        <p:grpSpPr>
          <a:xfrm>
            <a:off x="28111449" y="583566"/>
            <a:ext cx="4660901" cy="3067050"/>
            <a:chOff x="28111449" y="2778126"/>
            <a:chExt cx="4660901" cy="3067050"/>
          </a:xfrm>
        </p:grpSpPr>
        <p:pic>
          <p:nvPicPr>
            <p:cNvPr id="7" name="Picture 2">
              <a:extLst>
                <a:ext uri="{FF2B5EF4-FFF2-40B4-BE49-F238E27FC236}">
                  <a16:creationId xmlns:a16="http://schemas.microsoft.com/office/drawing/2014/main" id="{B62142F6-7129-9574-5AEE-0C52508E4BC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6050"/>
            <a:stretch/>
          </p:blipFill>
          <p:spPr bwMode="auto">
            <a:xfrm>
              <a:off x="28111449" y="2778126"/>
              <a:ext cx="2530475" cy="30670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EF0A9FE-2A3F-523F-09D6-373EC967AFDC}"/>
                </a:ext>
              </a:extLst>
            </p:cNvPr>
            <p:cNvSpPr txBox="1"/>
            <p:nvPr/>
          </p:nvSpPr>
          <p:spPr>
            <a:xfrm>
              <a:off x="30607000" y="3898599"/>
              <a:ext cx="1200150" cy="261610"/>
            </a:xfrm>
            <a:prstGeom prst="rect">
              <a:avLst/>
            </a:prstGeom>
            <a:noFill/>
          </p:spPr>
          <p:txBody>
            <a:bodyPr wrap="square" rtlCol="0">
              <a:spAutoFit/>
            </a:bodyPr>
            <a:lstStyle/>
            <a:p>
              <a:r>
                <a:rPr lang="en-US" sz="1100" dirty="0">
                  <a:solidFill>
                    <a:schemeClr val="bg1"/>
                  </a:solidFill>
                  <a:latin typeface="Roboto" panose="02000000000000000000" pitchFamily="2" charset="0"/>
                  <a:ea typeface="Roboto" panose="02000000000000000000" pitchFamily="2" charset="0"/>
                  <a:cs typeface="Roboto" panose="02000000000000000000" pitchFamily="2" charset="0"/>
                </a:rPr>
                <a:t>California</a:t>
              </a:r>
            </a:p>
          </p:txBody>
        </p:sp>
        <p:sp>
          <p:nvSpPr>
            <p:cNvPr id="10" name="TextBox 9">
              <a:extLst>
                <a:ext uri="{FF2B5EF4-FFF2-40B4-BE49-F238E27FC236}">
                  <a16:creationId xmlns:a16="http://schemas.microsoft.com/office/drawing/2014/main" id="{7756CE45-7176-F424-2C2B-90ADFF1AC27C}"/>
                </a:ext>
              </a:extLst>
            </p:cNvPr>
            <p:cNvSpPr txBox="1"/>
            <p:nvPr/>
          </p:nvSpPr>
          <p:spPr>
            <a:xfrm>
              <a:off x="30594300" y="4048454"/>
              <a:ext cx="2178050" cy="759182"/>
            </a:xfrm>
            <a:prstGeom prst="rect">
              <a:avLst/>
            </a:prstGeom>
            <a:noFill/>
          </p:spPr>
          <p:txBody>
            <a:bodyPr wrap="square" rtlCol="0">
              <a:spAutoFit/>
            </a:bodyPr>
            <a:lstStyle/>
            <a:p>
              <a:pPr>
                <a:lnSpc>
                  <a:spcPts val="2550"/>
                </a:lnSpc>
              </a:pPr>
              <a:r>
                <a:rPr lang="en-US" sz="2100" b="1" kern="1300" spc="20" dirty="0">
                  <a:solidFill>
                    <a:schemeClr val="bg1"/>
                  </a:solidFill>
                  <a:latin typeface="Lora" pitchFamily="2" charset="0"/>
                  <a:ea typeface="Roboto" panose="02000000000000000000" pitchFamily="2" charset="0"/>
                  <a:cs typeface="Roboto" panose="02000000000000000000" pitchFamily="2" charset="0"/>
                </a:rPr>
                <a:t>Department of </a:t>
              </a:r>
              <a:r>
                <a:rPr lang="en-US" sz="2300" b="1" kern="1300" spc="40" dirty="0">
                  <a:solidFill>
                    <a:schemeClr val="bg1"/>
                  </a:solidFill>
                  <a:latin typeface="Lora" pitchFamily="2" charset="0"/>
                  <a:ea typeface="Roboto" panose="02000000000000000000" pitchFamily="2" charset="0"/>
                  <a:cs typeface="Roboto" panose="02000000000000000000" pitchFamily="2" charset="0"/>
                </a:rPr>
                <a:t>Conservation</a:t>
              </a:r>
            </a:p>
          </p:txBody>
        </p:sp>
      </p:grpSp>
    </p:spTree>
    <p:extLst>
      <p:ext uri="{BB962C8B-B14F-4D97-AF65-F5344CB8AC3E}">
        <p14:creationId xmlns:p14="http://schemas.microsoft.com/office/powerpoint/2010/main" val="2234874617"/>
      </p:ext>
    </p:extLst>
  </p:cSld>
  <p:clrMapOvr>
    <a:masterClrMapping/>
  </p:clrMapOvr>
  <p:extLst>
    <p:ext uri="{DCECCB84-F9BA-43D5-87BE-67443E8EF086}">
      <p15:sldGuideLst xmlns:p15="http://schemas.microsoft.com/office/powerpoint/2012/main">
        <p15:guide id="1" orient="horz" pos="3720" userDrawn="1">
          <p15:clr>
            <a:srgbClr val="FBAE40"/>
          </p15:clr>
        </p15:guide>
        <p15:guide id="2" pos="1036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C75D86A-8B41-2F7E-5DD7-D653AD6951AD}"/>
              </a:ext>
            </a:extLst>
          </p:cNvPr>
          <p:cNvSpPr/>
          <p:nvPr userDrawn="1"/>
        </p:nvSpPr>
        <p:spPr>
          <a:xfrm>
            <a:off x="0" y="5303261"/>
            <a:ext cx="32918400" cy="16642339"/>
          </a:xfrm>
          <a:prstGeom prst="rect">
            <a:avLst/>
          </a:prstGeom>
          <a:solidFill>
            <a:srgbClr val="EBF1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528C017-28F9-153E-1178-CDA00E7E73FF}"/>
              </a:ext>
            </a:extLst>
          </p:cNvPr>
          <p:cNvSpPr/>
          <p:nvPr userDrawn="1"/>
        </p:nvSpPr>
        <p:spPr>
          <a:xfrm>
            <a:off x="0" y="0"/>
            <a:ext cx="32918400" cy="53032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4C13A89-57D9-5378-EAA0-D1EEF4973638}"/>
              </a:ext>
            </a:extLst>
          </p:cNvPr>
          <p:cNvSpPr txBox="1"/>
          <p:nvPr userDrawn="1"/>
        </p:nvSpPr>
        <p:spPr>
          <a:xfrm>
            <a:off x="4968240" y="12562528"/>
            <a:ext cx="13502640" cy="8276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4040"/>
              </a:lnSpc>
            </a:pPr>
            <a:r>
              <a:rPr lang="en-US" sz="3200" dirty="0">
                <a:solidFill>
                  <a:schemeClr val="accent5"/>
                </a:solidFill>
                <a:latin typeface="Lora" pitchFamily="2" charset="77"/>
                <a:ea typeface="Roboto"/>
                <a:cs typeface="Roboto"/>
              </a:rPr>
              <a:t>This proposal aims to facilitate strategic land retirement, restore habitat, and protect and enhance water resources throughout the critically </a:t>
            </a:r>
            <a:r>
              <a:rPr lang="en-US" sz="3200" dirty="0" err="1">
                <a:solidFill>
                  <a:schemeClr val="accent5"/>
                </a:solidFill>
                <a:latin typeface="Lora" pitchFamily="2" charset="77"/>
                <a:ea typeface="Roboto"/>
                <a:cs typeface="Roboto"/>
              </a:rPr>
              <a:t>overdrafted</a:t>
            </a:r>
            <a:r>
              <a:rPr lang="en-US" sz="3200" dirty="0">
                <a:solidFill>
                  <a:schemeClr val="accent5"/>
                </a:solidFill>
                <a:latin typeface="Lora" pitchFamily="2" charset="77"/>
                <a:ea typeface="Roboto"/>
                <a:cs typeface="Roboto"/>
              </a:rPr>
              <a:t> Tule Subbasin in a manner that meets regional economic, environmental, and social needs. The proposal includes planning and implementation within the three priority subregions most in need of land repurposing, as well as a subbasin-wide plan to apply lessons learned from land repurposing in the three priority areas across the subbasin.</a:t>
            </a:r>
          </a:p>
          <a:p>
            <a:pPr>
              <a:lnSpc>
                <a:spcPts val="4040"/>
              </a:lnSpc>
            </a:pPr>
            <a:br>
              <a:rPr lang="en-US" sz="3200" dirty="0">
                <a:solidFill>
                  <a:schemeClr val="accent5"/>
                </a:solidFill>
                <a:latin typeface="Lora" pitchFamily="2" charset="77"/>
              </a:rPr>
            </a:br>
            <a:r>
              <a:rPr lang="en-US" sz="3200" dirty="0">
                <a:solidFill>
                  <a:schemeClr val="accent5"/>
                </a:solidFill>
                <a:latin typeface="Lora" pitchFamily="2" charset="77"/>
                <a:ea typeface="Roboto"/>
                <a:cs typeface="Roboto"/>
              </a:rPr>
              <a:t>The proposal includes funding to implement pilot projects that will be representative of future regional work, including upland restoration of fallowed lands, as well as additional funding to implement yet to be identified projects. This proposal includes partnerships with a diverse group of stakeholders that would support coordinated execution of the grant, including water, disadvantaged communities, and environmental groups.</a:t>
            </a:r>
            <a:endParaRPr lang="en-US" sz="3200" dirty="0">
              <a:solidFill>
                <a:schemeClr val="accent5"/>
              </a:solidFill>
              <a:latin typeface="Lora" pitchFamily="2" charset="77"/>
            </a:endParaRPr>
          </a:p>
        </p:txBody>
      </p:sp>
      <p:pic>
        <p:nvPicPr>
          <p:cNvPr id="10" name="Picture 9" descr="A map of a large area&#10;&#10;Description automatically generated">
            <a:extLst>
              <a:ext uri="{FF2B5EF4-FFF2-40B4-BE49-F238E27FC236}">
                <a16:creationId xmlns:a16="http://schemas.microsoft.com/office/drawing/2014/main" id="{22FD6793-21F3-8047-1F3B-A703F3607F01}"/>
              </a:ext>
            </a:extLst>
          </p:cNvPr>
          <p:cNvPicPr>
            <a:picLocks noChangeAspect="1"/>
          </p:cNvPicPr>
          <p:nvPr userDrawn="1"/>
        </p:nvPicPr>
        <p:blipFill rotWithShape="1">
          <a:blip r:embed="rId2"/>
          <a:srcRect r="4195"/>
          <a:stretch/>
        </p:blipFill>
        <p:spPr>
          <a:xfrm>
            <a:off x="20177760" y="5905500"/>
            <a:ext cx="11902440" cy="7905957"/>
          </a:xfrm>
          <a:prstGeom prst="rect">
            <a:avLst/>
          </a:prstGeom>
        </p:spPr>
      </p:pic>
      <p:pic>
        <p:nvPicPr>
          <p:cNvPr id="11" name="Picture 10" descr="A aerial view of a city&#10;&#10;Description automatically generated">
            <a:extLst>
              <a:ext uri="{FF2B5EF4-FFF2-40B4-BE49-F238E27FC236}">
                <a16:creationId xmlns:a16="http://schemas.microsoft.com/office/drawing/2014/main" id="{826CC545-2B6D-8B3D-BA23-AB626721DBDD}"/>
              </a:ext>
            </a:extLst>
          </p:cNvPr>
          <p:cNvPicPr>
            <a:picLocks noChangeAspect="1"/>
          </p:cNvPicPr>
          <p:nvPr userDrawn="1"/>
        </p:nvPicPr>
        <p:blipFill>
          <a:blip r:embed="rId3"/>
          <a:stretch>
            <a:fillRect/>
          </a:stretch>
        </p:blipFill>
        <p:spPr>
          <a:xfrm>
            <a:off x="20177760" y="14261518"/>
            <a:ext cx="11902440" cy="6814873"/>
          </a:xfrm>
          <a:prstGeom prst="rect">
            <a:avLst/>
          </a:prstGeom>
        </p:spPr>
      </p:pic>
      <p:sp>
        <p:nvSpPr>
          <p:cNvPr id="12" name="TextBox 11">
            <a:extLst>
              <a:ext uri="{FF2B5EF4-FFF2-40B4-BE49-F238E27FC236}">
                <a16:creationId xmlns:a16="http://schemas.microsoft.com/office/drawing/2014/main" id="{222E74D9-30C8-EDD8-8542-776456D527B4}"/>
              </a:ext>
            </a:extLst>
          </p:cNvPr>
          <p:cNvSpPr txBox="1"/>
          <p:nvPr userDrawn="1"/>
        </p:nvSpPr>
        <p:spPr>
          <a:xfrm>
            <a:off x="4968240" y="6531046"/>
            <a:ext cx="13502640" cy="5303260"/>
          </a:xfrm>
          <a:prstGeom prst="rect">
            <a:avLst/>
          </a:prstGeom>
          <a:noFill/>
        </p:spPr>
        <p:txBody>
          <a:bodyPr rot="0" spcFirstLastPara="0" vertOverflow="overflow" horzOverflow="overflow" vert="horz" wrap="none" lIns="91440" tIns="45720" rIns="91440" bIns="45720" numCol="2" spcCol="182880" rtlCol="0" fromWordArt="0" anchor="t" anchorCtr="0" forceAA="0" compatLnSpc="1">
            <a:prstTxWarp prst="textNoShape">
              <a:avLst/>
            </a:prstTxWarp>
            <a:noAutofit/>
          </a:bodyPr>
          <a:lstStyle/>
          <a:p>
            <a:pPr marL="457200" indent="-457200">
              <a:spcAft>
                <a:spcPts val="1200"/>
              </a:spcAft>
              <a:buClr>
                <a:schemeClr val="accent3"/>
              </a:buClr>
              <a:buChar char="•"/>
            </a:pPr>
            <a:r>
              <a:rPr lang="en-US" sz="3200" dirty="0">
                <a:solidFill>
                  <a:schemeClr val="accent5"/>
                </a:solidFill>
                <a:latin typeface="Lora" pitchFamily="2" charset="77"/>
                <a:ea typeface="Roboto"/>
                <a:cs typeface="Roboto"/>
              </a:rPr>
              <a:t>Eastern Tule Groundwater Sustainability Agency</a:t>
            </a:r>
          </a:p>
          <a:p>
            <a:pPr marL="457200" indent="-457200">
              <a:spcAft>
                <a:spcPts val="1200"/>
              </a:spcAft>
              <a:buClr>
                <a:schemeClr val="accent3"/>
              </a:buClr>
              <a:buChar char="•"/>
            </a:pPr>
            <a:r>
              <a:rPr lang="en-US" sz="3200" dirty="0">
                <a:solidFill>
                  <a:schemeClr val="accent5"/>
                </a:solidFill>
                <a:latin typeface="Lora" pitchFamily="2" charset="77"/>
                <a:ea typeface="Roboto"/>
                <a:cs typeface="Roboto"/>
              </a:rPr>
              <a:t>Tri-County Water Authority Groundwater Sustainability Agency</a:t>
            </a:r>
          </a:p>
          <a:p>
            <a:pPr marL="457200" indent="-457200">
              <a:spcAft>
                <a:spcPts val="1200"/>
              </a:spcAft>
              <a:buClr>
                <a:schemeClr val="accent3"/>
              </a:buClr>
              <a:buChar char="•"/>
            </a:pPr>
            <a:r>
              <a:rPr lang="en-US" sz="3200" dirty="0">
                <a:solidFill>
                  <a:schemeClr val="accent5"/>
                </a:solidFill>
                <a:latin typeface="Lora" pitchFamily="2" charset="77"/>
                <a:ea typeface="Roboto"/>
                <a:cs typeface="Roboto"/>
              </a:rPr>
              <a:t>The Nature Conservancy</a:t>
            </a:r>
          </a:p>
          <a:p>
            <a:pPr marL="457200" indent="-457200">
              <a:spcAft>
                <a:spcPts val="1200"/>
              </a:spcAft>
              <a:buClr>
                <a:schemeClr val="accent3"/>
              </a:buClr>
              <a:buChar char="•"/>
            </a:pPr>
            <a:r>
              <a:rPr lang="en-US" sz="3200" dirty="0">
                <a:solidFill>
                  <a:schemeClr val="accent5"/>
                </a:solidFill>
                <a:latin typeface="Lora" pitchFamily="2" charset="77"/>
                <a:ea typeface="Roboto"/>
                <a:cs typeface="Roboto"/>
              </a:rPr>
              <a:t>Audubon California</a:t>
            </a:r>
          </a:p>
          <a:p>
            <a:pPr marL="457200" indent="-457200">
              <a:spcAft>
                <a:spcPts val="1200"/>
              </a:spcAft>
              <a:buClr>
                <a:schemeClr val="accent3"/>
              </a:buClr>
              <a:buChar char="•"/>
            </a:pPr>
            <a:r>
              <a:rPr lang="en-US" sz="3200" dirty="0">
                <a:solidFill>
                  <a:schemeClr val="accent5"/>
                </a:solidFill>
                <a:latin typeface="Lora" pitchFamily="2" charset="77"/>
                <a:ea typeface="Roboto"/>
                <a:cs typeface="Roboto"/>
              </a:rPr>
              <a:t>The Tule Basin Land &amp; Water Conservation Trust</a:t>
            </a:r>
          </a:p>
          <a:p>
            <a:pPr marL="457200" indent="-457200">
              <a:spcAft>
                <a:spcPts val="1200"/>
              </a:spcAft>
              <a:buClr>
                <a:schemeClr val="accent3"/>
              </a:buClr>
              <a:buChar char="•"/>
            </a:pPr>
            <a:r>
              <a:rPr lang="en-US" sz="3200" dirty="0">
                <a:solidFill>
                  <a:schemeClr val="accent5"/>
                </a:solidFill>
                <a:latin typeface="Lora" pitchFamily="2" charset="77"/>
                <a:ea typeface="Roboto"/>
                <a:cs typeface="Roboto"/>
              </a:rPr>
              <a:t>Sequoia Riverlands Trust</a:t>
            </a:r>
          </a:p>
          <a:p>
            <a:pPr marL="457200" indent="-457200">
              <a:spcAft>
                <a:spcPts val="1200"/>
              </a:spcAft>
              <a:buClr>
                <a:schemeClr val="accent3"/>
              </a:buClr>
              <a:buChar char="•"/>
            </a:pPr>
            <a:r>
              <a:rPr lang="en-US" sz="3200" dirty="0">
                <a:solidFill>
                  <a:schemeClr val="accent5"/>
                </a:solidFill>
                <a:latin typeface="Lora" pitchFamily="2" charset="77"/>
                <a:ea typeface="Roboto"/>
                <a:cs typeface="Roboto"/>
              </a:rPr>
              <a:t>Self-Help Enterprises</a:t>
            </a:r>
          </a:p>
          <a:p>
            <a:pPr marL="457200" indent="-457200">
              <a:spcAft>
                <a:spcPts val="1200"/>
              </a:spcAft>
              <a:buClr>
                <a:schemeClr val="accent3"/>
              </a:buClr>
              <a:buChar char="•"/>
            </a:pPr>
            <a:r>
              <a:rPr lang="en-US" sz="3200" dirty="0">
                <a:solidFill>
                  <a:schemeClr val="accent5"/>
                </a:solidFill>
                <a:latin typeface="Lora" pitchFamily="2" charset="77"/>
                <a:ea typeface="Roboto"/>
                <a:cs typeface="Roboto"/>
              </a:rPr>
              <a:t>UC Merced</a:t>
            </a:r>
          </a:p>
          <a:p>
            <a:pPr marL="457200" indent="-457200">
              <a:spcAft>
                <a:spcPts val="1200"/>
              </a:spcAft>
              <a:buClr>
                <a:schemeClr val="accent3"/>
              </a:buClr>
              <a:buChar char="•"/>
            </a:pPr>
            <a:r>
              <a:rPr lang="en-US" sz="3200" dirty="0">
                <a:solidFill>
                  <a:schemeClr val="accent5"/>
                </a:solidFill>
                <a:latin typeface="Lora" pitchFamily="2" charset="77"/>
                <a:ea typeface="Roboto"/>
                <a:cs typeface="Roboto"/>
              </a:rPr>
              <a:t>The Tulare Basin Watershed Partnership Network</a:t>
            </a:r>
          </a:p>
        </p:txBody>
      </p:sp>
      <p:sp>
        <p:nvSpPr>
          <p:cNvPr id="15" name="Google Shape;62;p13">
            <a:extLst>
              <a:ext uri="{FF2B5EF4-FFF2-40B4-BE49-F238E27FC236}">
                <a16:creationId xmlns:a16="http://schemas.microsoft.com/office/drawing/2014/main" id="{F095578B-CB9B-03FA-0328-46629BA14B03}"/>
              </a:ext>
            </a:extLst>
          </p:cNvPr>
          <p:cNvSpPr/>
          <p:nvPr userDrawn="1"/>
        </p:nvSpPr>
        <p:spPr>
          <a:xfrm>
            <a:off x="16843279" y="0"/>
            <a:ext cx="16075121" cy="5303261"/>
          </a:xfrm>
          <a:prstGeom prst="rect">
            <a:avLst/>
          </a:prstGeom>
          <a:gradFill>
            <a:gsLst>
              <a:gs pos="0">
                <a:srgbClr val="0B3C5D">
                  <a:alpha val="0"/>
                  <a:lumMod val="0"/>
                </a:srgbClr>
              </a:gs>
              <a:gs pos="100000">
                <a:srgbClr val="3B7EA1"/>
              </a:gs>
              <a:gs pos="100000">
                <a:srgbClr val="73737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63;p13">
            <a:extLst>
              <a:ext uri="{FF2B5EF4-FFF2-40B4-BE49-F238E27FC236}">
                <a16:creationId xmlns:a16="http://schemas.microsoft.com/office/drawing/2014/main" id="{A7FAADF7-8249-8A68-8456-3CB69F472908}"/>
              </a:ext>
            </a:extLst>
          </p:cNvPr>
          <p:cNvSpPr/>
          <p:nvPr userDrawn="1"/>
        </p:nvSpPr>
        <p:spPr>
          <a:xfrm flipH="1" flipV="1">
            <a:off x="18907744" y="4229"/>
            <a:ext cx="14010656" cy="1922049"/>
          </a:xfrm>
          <a:prstGeom prst="rtTriangle">
            <a:avLst/>
          </a:prstGeom>
          <a:gradFill>
            <a:gsLst>
              <a:gs pos="0">
                <a:srgbClr val="0B3C5D"/>
              </a:gs>
              <a:gs pos="100000">
                <a:srgbClr val="3B7EA1"/>
              </a:gs>
              <a:gs pos="100000">
                <a:srgbClr val="737373"/>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F8926028-5560-73FE-74EC-2A7CB3FE3C9F}"/>
              </a:ext>
            </a:extLst>
          </p:cNvPr>
          <p:cNvSpPr txBox="1"/>
          <p:nvPr userDrawn="1"/>
        </p:nvSpPr>
        <p:spPr>
          <a:xfrm>
            <a:off x="1421305" y="1415315"/>
            <a:ext cx="28085679" cy="26314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800"/>
              </a:spcAft>
            </a:pPr>
            <a:r>
              <a:rPr lang="en-US" sz="9000" dirty="0">
                <a:ln>
                  <a:noFill/>
                </a:ln>
                <a:solidFill>
                  <a:schemeClr val="bg1"/>
                </a:solidFill>
                <a:latin typeface="Roboto" panose="02000000000000000000" pitchFamily="2" charset="0"/>
                <a:ea typeface="Roboto" panose="02000000000000000000" pitchFamily="2" charset="0"/>
                <a:cs typeface="Roboto" panose="02000000000000000000" pitchFamily="2" charset="0"/>
              </a:rPr>
              <a:t>Tule Subbasin </a:t>
            </a:r>
            <a:r>
              <a:rPr lang="en-US" sz="9000" dirty="0" err="1">
                <a:ln>
                  <a:noFill/>
                </a:ln>
                <a:solidFill>
                  <a:schemeClr val="bg1"/>
                </a:solidFill>
                <a:latin typeface="Roboto" panose="02000000000000000000" pitchFamily="2" charset="0"/>
                <a:ea typeface="Roboto" panose="02000000000000000000" pitchFamily="2" charset="0"/>
                <a:cs typeface="Roboto" panose="02000000000000000000" pitchFamily="2" charset="0"/>
              </a:rPr>
              <a:t>Multibenefit</a:t>
            </a:r>
            <a:r>
              <a:rPr lang="en-US" sz="9000" dirty="0">
                <a:ln>
                  <a:noFill/>
                </a:ln>
                <a:solidFill>
                  <a:schemeClr val="bg1"/>
                </a:solidFill>
                <a:latin typeface="Roboto" panose="02000000000000000000" pitchFamily="2" charset="0"/>
                <a:ea typeface="Roboto" panose="02000000000000000000" pitchFamily="2" charset="0"/>
                <a:cs typeface="Roboto" panose="02000000000000000000" pitchFamily="2" charset="0"/>
              </a:rPr>
              <a:t> Land Repurposing Program</a:t>
            </a:r>
            <a:endParaRPr lang="en-US" sz="9000" dirty="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US" sz="6000" b="0" dirty="0">
                <a:solidFill>
                  <a:schemeClr val="accent4"/>
                </a:solidFill>
                <a:latin typeface="Roboto" panose="02000000000000000000" pitchFamily="2" charset="0"/>
                <a:ea typeface="Roboto" panose="02000000000000000000" pitchFamily="2" charset="0"/>
                <a:cs typeface="Roboto" panose="02000000000000000000" pitchFamily="2" charset="0"/>
              </a:rPr>
              <a:t>Pixley Irrigation District Groundwater Sustainability Agency</a:t>
            </a:r>
          </a:p>
        </p:txBody>
      </p:sp>
      <p:grpSp>
        <p:nvGrpSpPr>
          <p:cNvPr id="19" name="Group 18">
            <a:extLst>
              <a:ext uri="{FF2B5EF4-FFF2-40B4-BE49-F238E27FC236}">
                <a16:creationId xmlns:a16="http://schemas.microsoft.com/office/drawing/2014/main" id="{FBA43169-D297-79AC-E458-F2DC6CDDD2ED}"/>
              </a:ext>
            </a:extLst>
          </p:cNvPr>
          <p:cNvGrpSpPr/>
          <p:nvPr userDrawn="1"/>
        </p:nvGrpSpPr>
        <p:grpSpPr>
          <a:xfrm>
            <a:off x="1127760" y="12562528"/>
            <a:ext cx="3266128" cy="3266128"/>
            <a:chOff x="762000" y="11901512"/>
            <a:chExt cx="3444240" cy="3444240"/>
          </a:xfrm>
        </p:grpSpPr>
        <p:sp>
          <p:nvSpPr>
            <p:cNvPr id="18" name="Oval 17">
              <a:extLst>
                <a:ext uri="{FF2B5EF4-FFF2-40B4-BE49-F238E27FC236}">
                  <a16:creationId xmlns:a16="http://schemas.microsoft.com/office/drawing/2014/main" id="{B5FB61F9-BEE9-E7C1-7EF9-F6598F0D8A50}"/>
                </a:ext>
              </a:extLst>
            </p:cNvPr>
            <p:cNvSpPr/>
            <p:nvPr userDrawn="1"/>
          </p:nvSpPr>
          <p:spPr>
            <a:xfrm>
              <a:off x="762000" y="11901512"/>
              <a:ext cx="3444240" cy="344424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49DB172-2CFC-F283-40F2-6ADFFE22500A}"/>
                </a:ext>
              </a:extLst>
            </p:cNvPr>
            <p:cNvSpPr txBox="1"/>
            <p:nvPr userDrawn="1"/>
          </p:nvSpPr>
          <p:spPr>
            <a:xfrm>
              <a:off x="929640" y="12900356"/>
              <a:ext cx="2956560" cy="15254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0" dirty="0">
                  <a:solidFill>
                    <a:schemeClr val="bg1"/>
                  </a:solidFill>
                  <a:latin typeface="Roboto" panose="02000000000000000000" pitchFamily="2" charset="0"/>
                  <a:ea typeface="Roboto" panose="02000000000000000000" pitchFamily="2" charset="0"/>
                  <a:cs typeface="Roboto" panose="02000000000000000000" pitchFamily="2" charset="0"/>
                </a:rPr>
                <a:t>Project Summary</a:t>
              </a:r>
            </a:p>
          </p:txBody>
        </p:sp>
      </p:grpSp>
      <p:grpSp>
        <p:nvGrpSpPr>
          <p:cNvPr id="20" name="Group 19">
            <a:extLst>
              <a:ext uri="{FF2B5EF4-FFF2-40B4-BE49-F238E27FC236}">
                <a16:creationId xmlns:a16="http://schemas.microsoft.com/office/drawing/2014/main" id="{4664C32D-43D3-C5DA-5356-243C15D86490}"/>
              </a:ext>
            </a:extLst>
          </p:cNvPr>
          <p:cNvGrpSpPr/>
          <p:nvPr userDrawn="1"/>
        </p:nvGrpSpPr>
        <p:grpSpPr>
          <a:xfrm>
            <a:off x="1127760" y="6531046"/>
            <a:ext cx="3222097" cy="3222097"/>
            <a:chOff x="762000" y="11893399"/>
            <a:chExt cx="3444240" cy="3444240"/>
          </a:xfrm>
        </p:grpSpPr>
        <p:sp>
          <p:nvSpPr>
            <p:cNvPr id="21" name="Oval 20">
              <a:extLst>
                <a:ext uri="{FF2B5EF4-FFF2-40B4-BE49-F238E27FC236}">
                  <a16:creationId xmlns:a16="http://schemas.microsoft.com/office/drawing/2014/main" id="{C825E7C8-B6BA-A664-5229-83A2F6C3E993}"/>
                </a:ext>
              </a:extLst>
            </p:cNvPr>
            <p:cNvSpPr/>
            <p:nvPr userDrawn="1"/>
          </p:nvSpPr>
          <p:spPr>
            <a:xfrm>
              <a:off x="762000" y="11893399"/>
              <a:ext cx="3444240" cy="344424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5C03BDF-9887-CCC7-A70D-2DC09F18ED38}"/>
                </a:ext>
              </a:extLst>
            </p:cNvPr>
            <p:cNvSpPr txBox="1"/>
            <p:nvPr userDrawn="1"/>
          </p:nvSpPr>
          <p:spPr>
            <a:xfrm>
              <a:off x="929640" y="13199320"/>
              <a:ext cx="2956560" cy="8224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0" dirty="0">
                  <a:solidFill>
                    <a:schemeClr val="bg1"/>
                  </a:solidFill>
                  <a:latin typeface="Roboto" panose="02000000000000000000" pitchFamily="2" charset="0"/>
                  <a:ea typeface="Roboto" panose="02000000000000000000" pitchFamily="2" charset="0"/>
                  <a:cs typeface="Roboto" panose="02000000000000000000" pitchFamily="2" charset="0"/>
                </a:rPr>
                <a:t>Partners</a:t>
              </a:r>
            </a:p>
          </p:txBody>
        </p:sp>
      </p:grpSp>
    </p:spTree>
    <p:extLst>
      <p:ext uri="{BB962C8B-B14F-4D97-AF65-F5344CB8AC3E}">
        <p14:creationId xmlns:p14="http://schemas.microsoft.com/office/powerpoint/2010/main" val="538041245"/>
      </p:ext>
    </p:extLst>
  </p:cSld>
  <p:clrMapOvr>
    <a:masterClrMapping/>
  </p:clrMapOvr>
  <p:extLst>
    <p:ext uri="{DCECCB84-F9BA-43D5-87BE-67443E8EF086}">
      <p15:sldGuideLst xmlns:p15="http://schemas.microsoft.com/office/powerpoint/2012/main">
        <p15:guide id="1" orient="horz" pos="3720" userDrawn="1">
          <p15:clr>
            <a:srgbClr val="FBAE40"/>
          </p15:clr>
        </p15:guide>
        <p15:guide id="2" pos="1036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2164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5471167"/>
            <a:ext cx="28392120" cy="9128758"/>
          </a:xfrm>
        </p:spPr>
        <p:txBody>
          <a:bodyPr anchor="b"/>
          <a:lstStyle>
            <a:lvl1pPr>
              <a:defRPr sz="9000"/>
            </a:lvl1pPr>
          </a:lstStyle>
          <a:p>
            <a:r>
              <a:rPr lang="en-US" dirty="0"/>
              <a:t>Click to edit Master title style</a:t>
            </a:r>
          </a:p>
        </p:txBody>
      </p:sp>
      <p:sp>
        <p:nvSpPr>
          <p:cNvPr id="3" name="Text Placeholder 2"/>
          <p:cNvSpPr>
            <a:spLocks noGrp="1"/>
          </p:cNvSpPr>
          <p:nvPr>
            <p:ph type="body" idx="1"/>
          </p:nvPr>
        </p:nvSpPr>
        <p:spPr>
          <a:xfrm>
            <a:off x="2245997" y="14686287"/>
            <a:ext cx="28392120" cy="4800598"/>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71050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263140" y="5842000"/>
            <a:ext cx="13990320" cy="139242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6664940" y="5842000"/>
            <a:ext cx="13990320" cy="139242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67846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168405"/>
            <a:ext cx="28392120" cy="4241802"/>
          </a:xfrm>
        </p:spPr>
        <p:txBody>
          <a:bodyPr/>
          <a:lstStyle/>
          <a:p>
            <a:r>
              <a:rPr lang="en-US" dirty="0"/>
              <a:t>Click to edit Master title style</a:t>
            </a:r>
          </a:p>
        </p:txBody>
      </p:sp>
      <p:sp>
        <p:nvSpPr>
          <p:cNvPr id="3" name="Text Placeholder 2"/>
          <p:cNvSpPr>
            <a:spLocks noGrp="1"/>
          </p:cNvSpPr>
          <p:nvPr>
            <p:ph type="body" idx="1"/>
          </p:nvPr>
        </p:nvSpPr>
        <p:spPr>
          <a:xfrm>
            <a:off x="2267431" y="5379722"/>
            <a:ext cx="13926024" cy="263651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Click to edit Master text styles</a:t>
            </a:r>
          </a:p>
        </p:txBody>
      </p:sp>
      <p:sp>
        <p:nvSpPr>
          <p:cNvPr id="4" name="Content Placeholder 3"/>
          <p:cNvSpPr>
            <a:spLocks noGrp="1"/>
          </p:cNvSpPr>
          <p:nvPr>
            <p:ph sz="half" idx="2"/>
          </p:nvPr>
        </p:nvSpPr>
        <p:spPr>
          <a:xfrm>
            <a:off x="2267431" y="8016240"/>
            <a:ext cx="13926024" cy="117906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16664942" y="5379722"/>
            <a:ext cx="13994608" cy="263651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Click to edit Master text styles</a:t>
            </a:r>
          </a:p>
        </p:txBody>
      </p:sp>
      <p:sp>
        <p:nvSpPr>
          <p:cNvPr id="6" name="Content Placeholder 5"/>
          <p:cNvSpPr>
            <a:spLocks noGrp="1"/>
          </p:cNvSpPr>
          <p:nvPr>
            <p:ph sz="quarter" idx="4"/>
          </p:nvPr>
        </p:nvSpPr>
        <p:spPr>
          <a:xfrm>
            <a:off x="16664942" y="8016240"/>
            <a:ext cx="13994608" cy="117906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62486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70928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95565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1168405"/>
            <a:ext cx="28392120" cy="424180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63140" y="5842000"/>
            <a:ext cx="28392120" cy="139242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263140" y="20340325"/>
            <a:ext cx="7406640" cy="1168400"/>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dirty="0"/>
              <a:t>3/29/2024</a:t>
            </a:fld>
            <a:endParaRPr lang="en-US" dirty="0"/>
          </a:p>
        </p:txBody>
      </p:sp>
      <p:sp>
        <p:nvSpPr>
          <p:cNvPr id="5" name="Footer Placeholder 4"/>
          <p:cNvSpPr>
            <a:spLocks noGrp="1"/>
          </p:cNvSpPr>
          <p:nvPr>
            <p:ph type="ftr" sz="quarter" idx="3"/>
          </p:nvPr>
        </p:nvSpPr>
        <p:spPr>
          <a:xfrm>
            <a:off x="10904220" y="20340325"/>
            <a:ext cx="11109960" cy="1168400"/>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23248620" y="20340325"/>
            <a:ext cx="7406640" cy="1168400"/>
          </a:xfrm>
          <a:prstGeom prst="rect">
            <a:avLst/>
          </a:prstGeom>
        </p:spPr>
        <p:txBody>
          <a:bodyPr vert="horz" lIns="91440" tIns="45720" rIns="91440" bIns="45720" rtlCol="0" anchor="ctr"/>
          <a:lstStyle>
            <a:lvl1pPr algn="r">
              <a:defRPr sz="18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29369437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72947FF-511F-A6B5-86E8-45D0ED992CCC}"/>
              </a:ext>
            </a:extLst>
          </p:cNvPr>
          <p:cNvSpPr>
            <a:spLocks noGrp="1"/>
          </p:cNvSpPr>
          <p:nvPr>
            <p:ph type="body" sz="quarter" idx="12"/>
          </p:nvPr>
        </p:nvSpPr>
        <p:spPr/>
        <p:txBody>
          <a:bodyPr>
            <a:normAutofit fontScale="92500" lnSpcReduction="20000"/>
          </a:bodyPr>
          <a:lstStyle/>
          <a:p>
            <a:r>
              <a:rPr lang="en-US" dirty="0" err="1"/>
              <a:t>Pajaro</a:t>
            </a:r>
            <a:r>
              <a:rPr lang="en-US" dirty="0"/>
              <a:t> Valley’s Multi-Benefit Land Repurposing Program</a:t>
            </a:r>
          </a:p>
        </p:txBody>
      </p:sp>
      <p:sp>
        <p:nvSpPr>
          <p:cNvPr id="5" name="Text Placeholder 4">
            <a:extLst>
              <a:ext uri="{FF2B5EF4-FFF2-40B4-BE49-F238E27FC236}">
                <a16:creationId xmlns:a16="http://schemas.microsoft.com/office/drawing/2014/main" id="{673485D4-A240-98A2-1761-827E73544508}"/>
              </a:ext>
            </a:extLst>
          </p:cNvPr>
          <p:cNvSpPr>
            <a:spLocks noGrp="1"/>
          </p:cNvSpPr>
          <p:nvPr>
            <p:ph type="body" sz="quarter" idx="13"/>
          </p:nvPr>
        </p:nvSpPr>
        <p:spPr/>
        <p:txBody>
          <a:bodyPr/>
          <a:lstStyle/>
          <a:p>
            <a:r>
              <a:rPr lang="en-US" dirty="0" err="1"/>
              <a:t>Pajaro</a:t>
            </a:r>
            <a:r>
              <a:rPr lang="en-US" dirty="0"/>
              <a:t> Valley Water Management Agency</a:t>
            </a:r>
          </a:p>
        </p:txBody>
      </p:sp>
      <p:sp>
        <p:nvSpPr>
          <p:cNvPr id="6" name="Text Placeholder 5">
            <a:extLst>
              <a:ext uri="{FF2B5EF4-FFF2-40B4-BE49-F238E27FC236}">
                <a16:creationId xmlns:a16="http://schemas.microsoft.com/office/drawing/2014/main" id="{7EF0ABB2-19C9-C93F-FD61-911AB9720008}"/>
              </a:ext>
            </a:extLst>
          </p:cNvPr>
          <p:cNvSpPr>
            <a:spLocks noGrp="1"/>
          </p:cNvSpPr>
          <p:nvPr>
            <p:ph type="body" sz="quarter" idx="14"/>
          </p:nvPr>
        </p:nvSpPr>
        <p:spPr>
          <a:xfrm>
            <a:off x="4968873" y="12108873"/>
            <a:ext cx="14094981" cy="9010218"/>
          </a:xfrm>
        </p:spPr>
        <p:txBody>
          <a:bodyPr vert="horz" lIns="91440" tIns="45720" rIns="91440" bIns="45720" rtlCol="0" anchor="t">
            <a:normAutofit/>
          </a:bodyPr>
          <a:lstStyle/>
          <a:p>
            <a:r>
              <a:rPr lang="en-US">
                <a:latin typeface="Lora"/>
              </a:rPr>
              <a:t>This proposal will support the development of a long-term land repurposing plan to identify and prioritize land repurposing opportunities and outline strategies for implementing multi-benefit projects to sustain water resources and support agricultural viability in the Pajaro Valley. The grant will prioritize implementation of five pre-identified projects, including repurposing 136 acres of marginal agricultural lands using lake water as an alternative to groundwater as well as the development, permitting and design activities for two Recharge Net Metering-managed aquifer recharge project sites and implementation of at least one of the sites to infiltrate at least 100 AFY. </a:t>
            </a:r>
            <a:endParaRPr lang="en-US" dirty="0"/>
          </a:p>
          <a:p>
            <a:r>
              <a:rPr lang="en-US">
                <a:latin typeface="Lora"/>
              </a:rPr>
              <a:t>Additional targeted implementation projects include the repurposing of at least 40 acres of frequently flooded or saturated farmland, the acquisition of at least 20 acres of low productivity agricultural land at the confluence of the </a:t>
            </a:r>
            <a:r>
              <a:rPr lang="en-US" err="1">
                <a:latin typeface="Lora"/>
              </a:rPr>
              <a:t>Salsipuedes</a:t>
            </a:r>
            <a:r>
              <a:rPr lang="en-US">
                <a:latin typeface="Lora"/>
              </a:rPr>
              <a:t> Creek and Pajaro River, and construction of a new recharge basin. The proposal reflects strong partnerships between water, environmental and conservation interests, local government, academia, and tribes.</a:t>
            </a:r>
          </a:p>
        </p:txBody>
      </p:sp>
      <p:sp>
        <p:nvSpPr>
          <p:cNvPr id="7" name="Text Placeholder 6">
            <a:extLst>
              <a:ext uri="{FF2B5EF4-FFF2-40B4-BE49-F238E27FC236}">
                <a16:creationId xmlns:a16="http://schemas.microsoft.com/office/drawing/2014/main" id="{FF1A4966-C678-F1CB-9CC0-75C88EDBAC79}"/>
              </a:ext>
            </a:extLst>
          </p:cNvPr>
          <p:cNvSpPr>
            <a:spLocks noGrp="1"/>
          </p:cNvSpPr>
          <p:nvPr>
            <p:ph type="body" sz="quarter" idx="15"/>
          </p:nvPr>
        </p:nvSpPr>
        <p:spPr/>
        <p:txBody>
          <a:bodyPr/>
          <a:lstStyle/>
          <a:p>
            <a:r>
              <a:rPr lang="en-US" dirty="0" err="1"/>
              <a:t>Pajaro</a:t>
            </a:r>
            <a:r>
              <a:rPr lang="en-US" dirty="0"/>
              <a:t> Regional Flood Management Agency</a:t>
            </a:r>
          </a:p>
          <a:p>
            <a:r>
              <a:rPr lang="en-US" dirty="0"/>
              <a:t>Resource Conservation District of Santa Cruz County</a:t>
            </a:r>
          </a:p>
          <a:p>
            <a:r>
              <a:rPr lang="en-US" dirty="0"/>
              <a:t>University of California, Santa Cruz</a:t>
            </a:r>
            <a:br>
              <a:rPr lang="en-US" dirty="0"/>
            </a:br>
            <a:br>
              <a:rPr lang="en-US" dirty="0"/>
            </a:br>
            <a:br>
              <a:rPr lang="en-US" dirty="0"/>
            </a:br>
            <a:endParaRPr lang="en-US" dirty="0"/>
          </a:p>
          <a:p>
            <a:r>
              <a:rPr lang="en-US" dirty="0"/>
              <a:t>Land Trust of Santa Cruz County &amp; The Nature Conservancy</a:t>
            </a:r>
          </a:p>
          <a:p>
            <a:r>
              <a:rPr lang="en-US" dirty="0"/>
              <a:t>Watsonville Wetlands Watch</a:t>
            </a:r>
          </a:p>
        </p:txBody>
      </p:sp>
      <p:pic>
        <p:nvPicPr>
          <p:cNvPr id="4098" name="Picture 2">
            <a:extLst>
              <a:ext uri="{FF2B5EF4-FFF2-40B4-BE49-F238E27FC236}">
                <a16:creationId xmlns:a16="http://schemas.microsoft.com/office/drawing/2014/main" id="{F8262C58-853F-62DE-1FF9-0159D299DD2F}"/>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t="31" b="-1091"/>
          <a:stretch/>
        </p:blipFill>
        <p:spPr bwMode="auto">
          <a:xfrm>
            <a:off x="19888200" y="5541818"/>
            <a:ext cx="11902440" cy="901021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C04E028-4153-E93D-5FFB-A8CAB73224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88200" y="14493371"/>
            <a:ext cx="5267325" cy="64008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A2D06D20-1F42-25D8-8D54-895944DBB327}"/>
              </a:ext>
            </a:extLst>
          </p:cNvPr>
          <p:cNvPicPr>
            <a:picLocks noGrp="1" noChangeAspect="1" noChangeArrowheads="1"/>
          </p:cNvPicPr>
          <p:nvPr>
            <p:ph type="pic" sz="quarter" idx="11"/>
          </p:nvPr>
        </p:nvPicPr>
        <p:blipFill rotWithShape="1">
          <a:blip r:embed="rId4" cstate="print">
            <a:extLst>
              <a:ext uri="{28A0092B-C50C-407E-A947-70E740481C1C}">
                <a14:useLocalDpi xmlns:a14="http://schemas.microsoft.com/office/drawing/2010/main" val="0"/>
              </a:ext>
            </a:extLst>
          </a:blip>
          <a:srcRect t="1392" b="1419"/>
          <a:stretch/>
        </p:blipFill>
        <p:spPr bwMode="auto">
          <a:xfrm>
            <a:off x="25255105" y="14493371"/>
            <a:ext cx="6816437" cy="6395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518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72947FF-511F-A6B5-86E8-45D0ED992CCC}"/>
              </a:ext>
            </a:extLst>
          </p:cNvPr>
          <p:cNvSpPr>
            <a:spLocks noGrp="1"/>
          </p:cNvSpPr>
          <p:nvPr>
            <p:ph type="body" sz="quarter" idx="12"/>
          </p:nvPr>
        </p:nvSpPr>
        <p:spPr/>
        <p:txBody>
          <a:bodyPr>
            <a:normAutofit fontScale="92500" lnSpcReduction="20000"/>
          </a:bodyPr>
          <a:lstStyle/>
          <a:p>
            <a:r>
              <a:rPr lang="en-US" dirty="0"/>
              <a:t>MSGSA Multi-Benefit Land Repurposing Program</a:t>
            </a:r>
          </a:p>
        </p:txBody>
      </p:sp>
      <p:sp>
        <p:nvSpPr>
          <p:cNvPr id="5" name="Text Placeholder 4">
            <a:extLst>
              <a:ext uri="{FF2B5EF4-FFF2-40B4-BE49-F238E27FC236}">
                <a16:creationId xmlns:a16="http://schemas.microsoft.com/office/drawing/2014/main" id="{673485D4-A240-98A2-1761-827E73544508}"/>
              </a:ext>
            </a:extLst>
          </p:cNvPr>
          <p:cNvSpPr>
            <a:spLocks noGrp="1"/>
          </p:cNvSpPr>
          <p:nvPr>
            <p:ph type="body" sz="quarter" idx="13"/>
          </p:nvPr>
        </p:nvSpPr>
        <p:spPr>
          <a:xfrm>
            <a:off x="1284288" y="3312631"/>
            <a:ext cx="17641021" cy="1127125"/>
          </a:xfrm>
        </p:spPr>
        <p:txBody>
          <a:bodyPr>
            <a:normAutofit fontScale="92500"/>
          </a:bodyPr>
          <a:lstStyle/>
          <a:p>
            <a:r>
              <a:rPr lang="en-US" dirty="0"/>
              <a:t>Merced Subbasin Groundwater Sustainability Agency</a:t>
            </a:r>
          </a:p>
        </p:txBody>
      </p:sp>
      <p:sp>
        <p:nvSpPr>
          <p:cNvPr id="6" name="Text Placeholder 5">
            <a:extLst>
              <a:ext uri="{FF2B5EF4-FFF2-40B4-BE49-F238E27FC236}">
                <a16:creationId xmlns:a16="http://schemas.microsoft.com/office/drawing/2014/main" id="{7EF0ABB2-19C9-C93F-FD61-911AB9720008}"/>
              </a:ext>
            </a:extLst>
          </p:cNvPr>
          <p:cNvSpPr>
            <a:spLocks noGrp="1"/>
          </p:cNvSpPr>
          <p:nvPr>
            <p:ph type="body" sz="quarter" idx="14"/>
          </p:nvPr>
        </p:nvSpPr>
        <p:spPr>
          <a:xfrm>
            <a:off x="4968874" y="12268200"/>
            <a:ext cx="13679344" cy="8873835"/>
          </a:xfrm>
        </p:spPr>
        <p:txBody>
          <a:bodyPr vert="horz" lIns="91440" tIns="45720" rIns="91440" bIns="45720" rtlCol="0" anchor="t">
            <a:normAutofit/>
          </a:bodyPr>
          <a:lstStyle/>
          <a:p>
            <a:r>
              <a:rPr lang="en-US" dirty="0">
                <a:latin typeface="Lora"/>
              </a:rPr>
              <a:t>This project will support coordinated efforts to build local capacity to repurpose agricultural land and lower groundwater use across the Merced Subbasin. It will address both overall groundwater overdraft in the Merced Subbasin Groundwater Sustainability Agency jurisdictional area as well as specific “hot spots” where groundwater sustainability indicators are severe. It will do so through a variety of repurposing mechanisms using models developed with a diverse set of local partners to maximize benefits and reduce adverse effects.</a:t>
            </a:r>
          </a:p>
          <a:p>
            <a:r>
              <a:rPr lang="en-US" dirty="0">
                <a:latin typeface="Lora"/>
              </a:rPr>
              <a:t>The program will focus on developing long-term land repurposing projects and establishing a wildlife habitat corridor between the Sierra Nevada Mountains and the Merced National Wildlife Refuge. Potential strategies include conversion to regenerative agriculture, habitat restoration, developing renewable energy, and creation of groundwater recharge areas. Incentives to facilitate repurposing may include payments to farmers to repurpose their land, conservation easements, and land purchasing.</a:t>
            </a:r>
          </a:p>
        </p:txBody>
      </p:sp>
      <p:sp>
        <p:nvSpPr>
          <p:cNvPr id="7" name="Text Placeholder 6">
            <a:extLst>
              <a:ext uri="{FF2B5EF4-FFF2-40B4-BE49-F238E27FC236}">
                <a16:creationId xmlns:a16="http://schemas.microsoft.com/office/drawing/2014/main" id="{FF1A4966-C678-F1CB-9CC0-75C88EDBAC79}"/>
              </a:ext>
            </a:extLst>
          </p:cNvPr>
          <p:cNvSpPr>
            <a:spLocks noGrp="1"/>
          </p:cNvSpPr>
          <p:nvPr>
            <p:ph type="body" sz="quarter" idx="15"/>
          </p:nvPr>
        </p:nvSpPr>
        <p:spPr>
          <a:xfrm>
            <a:off x="4968875" y="6006175"/>
            <a:ext cx="10257873" cy="4966625"/>
          </a:xfrm>
        </p:spPr>
        <p:txBody>
          <a:bodyPr/>
          <a:lstStyle/>
          <a:p>
            <a:r>
              <a:rPr lang="en-US" dirty="0"/>
              <a:t>River Partners</a:t>
            </a:r>
          </a:p>
          <a:p>
            <a:r>
              <a:rPr lang="en-US" dirty="0" err="1"/>
              <a:t>SocioEnvironmental</a:t>
            </a:r>
            <a:r>
              <a:rPr lang="en-US" dirty="0"/>
              <a:t> and Education </a:t>
            </a:r>
            <a:br>
              <a:rPr lang="en-US" dirty="0"/>
            </a:br>
            <a:r>
              <a:rPr lang="en-US" dirty="0"/>
              <a:t>Network </a:t>
            </a:r>
          </a:p>
          <a:p>
            <a:r>
              <a:rPr lang="en-US" dirty="0"/>
              <a:t>East Merced Resource Conservation District </a:t>
            </a:r>
          </a:p>
          <a:p>
            <a:r>
              <a:rPr lang="en-US" dirty="0"/>
              <a:t>Sandy Mush Mutual Water Company </a:t>
            </a:r>
          </a:p>
          <a:p>
            <a:r>
              <a:rPr lang="en-US" dirty="0"/>
              <a:t>Great Valley Seed </a:t>
            </a:r>
          </a:p>
          <a:p>
            <a:r>
              <a:rPr lang="en-US" dirty="0"/>
              <a:t>La Paloma Mutual Water Company </a:t>
            </a:r>
          </a:p>
          <a:p>
            <a:r>
              <a:rPr lang="en-US" dirty="0"/>
              <a:t>Merced National Wildlife Refuge </a:t>
            </a:r>
          </a:p>
        </p:txBody>
      </p:sp>
      <p:pic>
        <p:nvPicPr>
          <p:cNvPr id="5122" name="Picture 2">
            <a:extLst>
              <a:ext uri="{FF2B5EF4-FFF2-40B4-BE49-F238E27FC236}">
                <a16:creationId xmlns:a16="http://schemas.microsoft.com/office/drawing/2014/main" id="{D75CF951-78A8-57F1-EAD6-45727CD4A8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1474" y="6513717"/>
            <a:ext cx="228600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F7F8FB1C-1FB6-BA3E-476F-B0AAC07A626B}"/>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t="-317" r="6344" b="197"/>
          <a:stretch/>
        </p:blipFill>
        <p:spPr bwMode="auto">
          <a:xfrm>
            <a:off x="19888200" y="5791201"/>
            <a:ext cx="11902440" cy="790575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FCB05DAA-4937-7B02-6729-D917EF2D35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7124" b="14590"/>
          <a:stretch/>
        </p:blipFill>
        <p:spPr bwMode="auto">
          <a:xfrm>
            <a:off x="28799271" y="12145216"/>
            <a:ext cx="2919931" cy="156125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63A4C832-F85A-4703-AB3D-75263E910253}"/>
              </a:ext>
            </a:extLst>
          </p:cNvPr>
          <p:cNvPicPr>
            <a:picLocks noGrp="1" noChangeAspect="1" noChangeArrowheads="1"/>
          </p:cNvPicPr>
          <p:nvPr>
            <p:ph type="pic" sz="quarter" idx="11"/>
          </p:nvPr>
        </p:nvPicPr>
        <p:blipFill rotWithShape="1">
          <a:blip r:embed="rId5">
            <a:extLst>
              <a:ext uri="{28A0092B-C50C-407E-A947-70E740481C1C}">
                <a14:useLocalDpi xmlns:a14="http://schemas.microsoft.com/office/drawing/2010/main" val="0"/>
              </a:ext>
            </a:extLst>
          </a:blip>
          <a:srcRect t="7059" b="6396"/>
          <a:stretch/>
        </p:blipFill>
        <p:spPr bwMode="auto">
          <a:xfrm>
            <a:off x="19888200" y="14069290"/>
            <a:ext cx="11902440" cy="684414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0EA55E84-D9CA-D913-BA9D-370448C0E9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58973" y="19539096"/>
            <a:ext cx="3852095" cy="171204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D9950BE7-E432-5DDA-7C49-753D3EEC2069}"/>
              </a:ext>
            </a:extLst>
          </p:cNvPr>
          <p:cNvGrpSpPr/>
          <p:nvPr/>
        </p:nvGrpSpPr>
        <p:grpSpPr>
          <a:xfrm>
            <a:off x="28111449" y="2778126"/>
            <a:ext cx="4660901" cy="3067050"/>
            <a:chOff x="28111449" y="2778126"/>
            <a:chExt cx="4660901" cy="3067050"/>
          </a:xfrm>
        </p:grpSpPr>
        <p:pic>
          <p:nvPicPr>
            <p:cNvPr id="1026" name="Picture 2">
              <a:extLst>
                <a:ext uri="{FF2B5EF4-FFF2-40B4-BE49-F238E27FC236}">
                  <a16:creationId xmlns:a16="http://schemas.microsoft.com/office/drawing/2014/main" id="{91BEFCE5-37C1-B34D-7BBF-30627B67707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46050"/>
            <a:stretch/>
          </p:blipFill>
          <p:spPr bwMode="auto">
            <a:xfrm>
              <a:off x="28111449" y="2778126"/>
              <a:ext cx="2530475" cy="30670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C679CE5-D396-6E3F-369F-535523D135EB}"/>
                </a:ext>
              </a:extLst>
            </p:cNvPr>
            <p:cNvSpPr txBox="1"/>
            <p:nvPr/>
          </p:nvSpPr>
          <p:spPr>
            <a:xfrm>
              <a:off x="30607000" y="3898599"/>
              <a:ext cx="1200150" cy="261610"/>
            </a:xfrm>
            <a:prstGeom prst="rect">
              <a:avLst/>
            </a:prstGeom>
            <a:noFill/>
          </p:spPr>
          <p:txBody>
            <a:bodyPr wrap="square" rtlCol="0">
              <a:spAutoFit/>
            </a:bodyPr>
            <a:lstStyle/>
            <a:p>
              <a:r>
                <a:rPr lang="en-US" sz="1100" dirty="0">
                  <a:solidFill>
                    <a:schemeClr val="bg1"/>
                  </a:solidFill>
                  <a:latin typeface="Roboto" panose="02000000000000000000" pitchFamily="2" charset="0"/>
                  <a:ea typeface="Roboto" panose="02000000000000000000" pitchFamily="2" charset="0"/>
                  <a:cs typeface="Roboto" panose="02000000000000000000" pitchFamily="2" charset="0"/>
                </a:rPr>
                <a:t>California</a:t>
              </a:r>
            </a:p>
          </p:txBody>
        </p:sp>
        <p:sp>
          <p:nvSpPr>
            <p:cNvPr id="11" name="TextBox 10">
              <a:extLst>
                <a:ext uri="{FF2B5EF4-FFF2-40B4-BE49-F238E27FC236}">
                  <a16:creationId xmlns:a16="http://schemas.microsoft.com/office/drawing/2014/main" id="{1B7B8443-7278-8E35-41EA-CEC0D9BDB86D}"/>
                </a:ext>
              </a:extLst>
            </p:cNvPr>
            <p:cNvSpPr txBox="1"/>
            <p:nvPr/>
          </p:nvSpPr>
          <p:spPr>
            <a:xfrm>
              <a:off x="30594300" y="4048454"/>
              <a:ext cx="2178050" cy="759182"/>
            </a:xfrm>
            <a:prstGeom prst="rect">
              <a:avLst/>
            </a:prstGeom>
            <a:noFill/>
          </p:spPr>
          <p:txBody>
            <a:bodyPr wrap="square" rtlCol="0">
              <a:spAutoFit/>
            </a:bodyPr>
            <a:lstStyle/>
            <a:p>
              <a:pPr>
                <a:lnSpc>
                  <a:spcPts val="2550"/>
                </a:lnSpc>
              </a:pPr>
              <a:r>
                <a:rPr lang="en-US" sz="2100" b="1" kern="1300" spc="20" dirty="0">
                  <a:solidFill>
                    <a:schemeClr val="bg1"/>
                  </a:solidFill>
                  <a:latin typeface="Lora" pitchFamily="2" charset="0"/>
                  <a:ea typeface="Roboto" panose="02000000000000000000" pitchFamily="2" charset="0"/>
                  <a:cs typeface="Roboto" panose="02000000000000000000" pitchFamily="2" charset="0"/>
                </a:rPr>
                <a:t>Department of </a:t>
              </a:r>
              <a:r>
                <a:rPr lang="en-US" sz="2300" b="1" kern="1300" spc="40" dirty="0">
                  <a:solidFill>
                    <a:schemeClr val="bg1"/>
                  </a:solidFill>
                  <a:latin typeface="Lora" pitchFamily="2" charset="0"/>
                  <a:ea typeface="Roboto" panose="02000000000000000000" pitchFamily="2" charset="0"/>
                  <a:cs typeface="Roboto" panose="02000000000000000000" pitchFamily="2" charset="0"/>
                </a:rPr>
                <a:t>Conservation</a:t>
              </a:r>
            </a:p>
          </p:txBody>
        </p:sp>
      </p:grpSp>
    </p:spTree>
    <p:extLst>
      <p:ext uri="{BB962C8B-B14F-4D97-AF65-F5344CB8AC3E}">
        <p14:creationId xmlns:p14="http://schemas.microsoft.com/office/powerpoint/2010/main" val="818451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72947FF-511F-A6B5-86E8-45D0ED992CCC}"/>
              </a:ext>
            </a:extLst>
          </p:cNvPr>
          <p:cNvSpPr>
            <a:spLocks noGrp="1"/>
          </p:cNvSpPr>
          <p:nvPr>
            <p:ph type="body" sz="quarter" idx="12"/>
          </p:nvPr>
        </p:nvSpPr>
        <p:spPr/>
        <p:txBody>
          <a:bodyPr vert="horz" wrap="square" lIns="0" tIns="45720" rIns="0" bIns="45720" rtlCol="0" anchor="t">
            <a:normAutofit fontScale="92500" lnSpcReduction="20000"/>
          </a:bodyPr>
          <a:lstStyle/>
          <a:p>
            <a:r>
              <a:rPr lang="en-US">
                <a:latin typeface="Roboto"/>
                <a:ea typeface="Roboto"/>
                <a:cs typeface="Roboto"/>
              </a:rPr>
              <a:t>Turlock Subbasin Multi-benefit Land Repurposing Program</a:t>
            </a:r>
          </a:p>
        </p:txBody>
      </p:sp>
      <p:sp>
        <p:nvSpPr>
          <p:cNvPr id="5" name="Text Placeholder 4">
            <a:extLst>
              <a:ext uri="{FF2B5EF4-FFF2-40B4-BE49-F238E27FC236}">
                <a16:creationId xmlns:a16="http://schemas.microsoft.com/office/drawing/2014/main" id="{673485D4-A240-98A2-1761-827E73544508}"/>
              </a:ext>
            </a:extLst>
          </p:cNvPr>
          <p:cNvSpPr>
            <a:spLocks noGrp="1"/>
          </p:cNvSpPr>
          <p:nvPr>
            <p:ph type="body" sz="quarter" idx="13"/>
          </p:nvPr>
        </p:nvSpPr>
        <p:spPr>
          <a:xfrm>
            <a:off x="1284288" y="3312631"/>
            <a:ext cx="17696439" cy="1127125"/>
          </a:xfrm>
        </p:spPr>
        <p:txBody>
          <a:bodyPr>
            <a:normAutofit fontScale="85000" lnSpcReduction="10000"/>
          </a:bodyPr>
          <a:lstStyle/>
          <a:p>
            <a:r>
              <a:rPr lang="en-US" dirty="0"/>
              <a:t>East Turlock Subbasin Groundwater Sustainability Agency</a:t>
            </a:r>
          </a:p>
        </p:txBody>
      </p:sp>
      <p:sp>
        <p:nvSpPr>
          <p:cNvPr id="6" name="Text Placeholder 5">
            <a:extLst>
              <a:ext uri="{FF2B5EF4-FFF2-40B4-BE49-F238E27FC236}">
                <a16:creationId xmlns:a16="http://schemas.microsoft.com/office/drawing/2014/main" id="{7EF0ABB2-19C9-C93F-FD61-911AB9720008}"/>
              </a:ext>
            </a:extLst>
          </p:cNvPr>
          <p:cNvSpPr>
            <a:spLocks noGrp="1"/>
          </p:cNvSpPr>
          <p:nvPr>
            <p:ph type="body" sz="quarter" idx="14"/>
          </p:nvPr>
        </p:nvSpPr>
        <p:spPr>
          <a:xfrm>
            <a:off x="4954562" y="12269258"/>
            <a:ext cx="13841641" cy="8711870"/>
          </a:xfrm>
        </p:spPr>
        <p:txBody>
          <a:bodyPr>
            <a:normAutofit/>
          </a:bodyPr>
          <a:lstStyle/>
          <a:p>
            <a:r>
              <a:rPr lang="en-US" dirty="0"/>
              <a:t>The proposal will focus on leveraging prior and ongoing work in the area to further identify land repurposing plan objectives through existing tools, outreach, and collaboration, updating and refining the Recharge Assessment Tool (GRAT) to better simulate recharge and repurposing strategies, identifying opportunities for repurposing, re-cropping, and cover cropping, and identifying opportunities for solar power projects and </a:t>
            </a:r>
            <a:r>
              <a:rPr lang="en-US" dirty="0" err="1"/>
              <a:t>agrovoltaics</a:t>
            </a:r>
            <a:r>
              <a:rPr lang="en-US" dirty="0"/>
              <a:t>. Initial repurposing strategies identified through this proposal include orchard swale rewilding, floodplain reconnection, and recharge storage basins, with a focus on projects around areas where domestic wells are going dry. The GSA would provide incentive payments for lands enrolled in the program that accept conservation easements or term contracts for land stewardship actions for periods of at least 10 years. Only irrigated lands would be eligible for enrollment. While the project area includes the West Turlock Subbasin and GSA, the implementation of land repurposing strategies will primarily focus on the East Turlock subbasin.</a:t>
            </a:r>
          </a:p>
        </p:txBody>
      </p:sp>
      <p:sp>
        <p:nvSpPr>
          <p:cNvPr id="7" name="Text Placeholder 6">
            <a:extLst>
              <a:ext uri="{FF2B5EF4-FFF2-40B4-BE49-F238E27FC236}">
                <a16:creationId xmlns:a16="http://schemas.microsoft.com/office/drawing/2014/main" id="{FF1A4966-C678-F1CB-9CC0-75C88EDBAC79}"/>
              </a:ext>
            </a:extLst>
          </p:cNvPr>
          <p:cNvSpPr>
            <a:spLocks noGrp="1"/>
          </p:cNvSpPr>
          <p:nvPr>
            <p:ph type="body" sz="quarter" idx="15"/>
          </p:nvPr>
        </p:nvSpPr>
        <p:spPr/>
        <p:txBody>
          <a:bodyPr/>
          <a:lstStyle/>
          <a:p>
            <a:r>
              <a:rPr lang="en-US" dirty="0"/>
              <a:t>West Turlock Subbasin Groundwater Sustainability Agency (GSA)</a:t>
            </a:r>
          </a:p>
          <a:p>
            <a:r>
              <a:rPr lang="en-US" dirty="0"/>
              <a:t>Merced and Stanislaus Counties</a:t>
            </a:r>
          </a:p>
          <a:p>
            <a:r>
              <a:rPr lang="en-US" dirty="0"/>
              <a:t>Turlock Irrigation District</a:t>
            </a:r>
            <a:br>
              <a:rPr lang="en-US" dirty="0"/>
            </a:br>
            <a:br>
              <a:rPr lang="en-US" dirty="0"/>
            </a:br>
            <a:br>
              <a:rPr lang="en-US" dirty="0"/>
            </a:br>
            <a:endParaRPr lang="en-US" dirty="0"/>
          </a:p>
          <a:p>
            <a:r>
              <a:rPr lang="en-US" dirty="0"/>
              <a:t>Eastside Water District</a:t>
            </a:r>
          </a:p>
          <a:p>
            <a:r>
              <a:rPr lang="en-US" dirty="0"/>
              <a:t>Sand Creek Flood Control District</a:t>
            </a:r>
          </a:p>
        </p:txBody>
      </p:sp>
      <p:pic>
        <p:nvPicPr>
          <p:cNvPr id="6146" name="Picture 2">
            <a:extLst>
              <a:ext uri="{FF2B5EF4-FFF2-40B4-BE49-F238E27FC236}">
                <a16:creationId xmlns:a16="http://schemas.microsoft.com/office/drawing/2014/main" id="{57071B81-04DA-D768-1BA1-43E8CC8FAC11}"/>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1345" t="10089" r="856" b="1099"/>
          <a:stretch/>
        </p:blipFill>
        <p:spPr bwMode="auto">
          <a:xfrm>
            <a:off x="19731444" y="5905501"/>
            <a:ext cx="11902440" cy="7905750"/>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DFF36397-E496-A3F7-74AE-A9204A6968A0}"/>
              </a:ext>
            </a:extLst>
          </p:cNvPr>
          <p:cNvPicPr>
            <a:picLocks noGrp="1" noChangeAspect="1" noChangeArrowheads="1"/>
          </p:cNvPicPr>
          <p:nvPr>
            <p:ph type="pic" sz="quarter" idx="11"/>
          </p:nvPr>
        </p:nvPicPr>
        <p:blipFill rotWithShape="1">
          <a:blip r:embed="rId3">
            <a:extLst>
              <a:ext uri="{28A0092B-C50C-407E-A947-70E740481C1C}">
                <a14:useLocalDpi xmlns:a14="http://schemas.microsoft.com/office/drawing/2010/main" val="0"/>
              </a:ext>
            </a:extLst>
          </a:blip>
          <a:srcRect l="1102" t="13022" r="510" b="947"/>
          <a:stretch/>
        </p:blipFill>
        <p:spPr bwMode="auto">
          <a:xfrm>
            <a:off x="19731444" y="14256735"/>
            <a:ext cx="11902440" cy="656056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CA77C03B-EDAB-CCD1-E687-EDA4589B61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545" t="1933" r="1898" b="85966"/>
          <a:stretch/>
        </p:blipFill>
        <p:spPr bwMode="auto">
          <a:xfrm>
            <a:off x="30712591" y="14413490"/>
            <a:ext cx="935809" cy="94467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585573E-B1B3-38D2-88E0-A52DD91B325F}"/>
              </a:ext>
            </a:extLst>
          </p:cNvPr>
          <p:cNvSpPr txBox="1"/>
          <p:nvPr/>
        </p:nvSpPr>
        <p:spPr>
          <a:xfrm>
            <a:off x="19731444" y="20981128"/>
            <a:ext cx="11493500" cy="307777"/>
          </a:xfrm>
          <a:prstGeom prst="rect">
            <a:avLst/>
          </a:prstGeom>
          <a:noFill/>
        </p:spPr>
        <p:txBody>
          <a:bodyPr wrap="square">
            <a:spAutoFit/>
          </a:bodyPr>
          <a:lstStyle/>
          <a:p>
            <a:r>
              <a:rPr lang="en-US" sz="1400" dirty="0">
                <a:latin typeface="Lora" pitchFamily="2" charset="0"/>
              </a:rPr>
              <a:t>Images courtesy of East Turlock GSA</a:t>
            </a:r>
          </a:p>
        </p:txBody>
      </p:sp>
    </p:spTree>
    <p:extLst>
      <p:ext uri="{BB962C8B-B14F-4D97-AF65-F5344CB8AC3E}">
        <p14:creationId xmlns:p14="http://schemas.microsoft.com/office/powerpoint/2010/main" val="160419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72947FF-511F-A6B5-86E8-45D0ED992CCC}"/>
              </a:ext>
            </a:extLst>
          </p:cNvPr>
          <p:cNvSpPr>
            <a:spLocks noGrp="1"/>
          </p:cNvSpPr>
          <p:nvPr>
            <p:ph type="body" sz="quarter" idx="12"/>
          </p:nvPr>
        </p:nvSpPr>
        <p:spPr>
          <a:xfrm>
            <a:off x="1284288" y="1579631"/>
            <a:ext cx="29043312" cy="1074870"/>
          </a:xfrm>
        </p:spPr>
        <p:txBody>
          <a:bodyPr>
            <a:normAutofit fontScale="92500" lnSpcReduction="20000"/>
          </a:bodyPr>
          <a:lstStyle/>
          <a:p>
            <a:r>
              <a:rPr lang="en-US" dirty="0"/>
              <a:t>SGMA Agricultural Land Repurposing Program</a:t>
            </a:r>
          </a:p>
        </p:txBody>
      </p:sp>
      <p:sp>
        <p:nvSpPr>
          <p:cNvPr id="5" name="Text Placeholder 4">
            <a:extLst>
              <a:ext uri="{FF2B5EF4-FFF2-40B4-BE49-F238E27FC236}">
                <a16:creationId xmlns:a16="http://schemas.microsoft.com/office/drawing/2014/main" id="{673485D4-A240-98A2-1761-827E73544508}"/>
              </a:ext>
            </a:extLst>
          </p:cNvPr>
          <p:cNvSpPr>
            <a:spLocks noGrp="1"/>
          </p:cNvSpPr>
          <p:nvPr>
            <p:ph type="body" sz="quarter" idx="13"/>
          </p:nvPr>
        </p:nvSpPr>
        <p:spPr/>
        <p:txBody>
          <a:bodyPr/>
          <a:lstStyle/>
          <a:p>
            <a:r>
              <a:rPr lang="en-US" dirty="0"/>
              <a:t>County of Madera</a:t>
            </a:r>
          </a:p>
        </p:txBody>
      </p:sp>
      <p:sp>
        <p:nvSpPr>
          <p:cNvPr id="6" name="Text Placeholder 5">
            <a:extLst>
              <a:ext uri="{FF2B5EF4-FFF2-40B4-BE49-F238E27FC236}">
                <a16:creationId xmlns:a16="http://schemas.microsoft.com/office/drawing/2014/main" id="{7EF0ABB2-19C9-C93F-FD61-911AB9720008}"/>
              </a:ext>
            </a:extLst>
          </p:cNvPr>
          <p:cNvSpPr>
            <a:spLocks noGrp="1"/>
          </p:cNvSpPr>
          <p:nvPr>
            <p:ph type="body" sz="quarter" idx="14"/>
          </p:nvPr>
        </p:nvSpPr>
        <p:spPr>
          <a:xfrm>
            <a:off x="4968874" y="12103577"/>
            <a:ext cx="14991172" cy="9293384"/>
          </a:xfrm>
        </p:spPr>
        <p:txBody>
          <a:bodyPr>
            <a:normAutofit/>
          </a:bodyPr>
          <a:lstStyle/>
          <a:p>
            <a:r>
              <a:rPr lang="en-US" dirty="0"/>
              <a:t>MLRP Madera grant funds will be used to reward and incentivize landowners who are interested in voluntarily repurposing agricultural lands to new uses that save water and create benefits for disadvantaged communities and ecosystems.</a:t>
            </a:r>
          </a:p>
          <a:p>
            <a:r>
              <a:rPr lang="en-US" dirty="0"/>
              <a:t>Project partners are focused on a collaborative approach to engage landowners and residents in the MLRP plan design and process. The program is also striving to make the plan flexible so that it can provide a blueprint for future land repurposing efforts in Madera County and beyond. Key activities include:</a:t>
            </a:r>
          </a:p>
          <a:p>
            <a:pPr marL="457200" indent="-457200">
              <a:spcAft>
                <a:spcPts val="1200"/>
              </a:spcAft>
              <a:buClr>
                <a:schemeClr val="accent3"/>
              </a:buClr>
              <a:buFont typeface="Arial" panose="020B0604020202020204" pitchFamily="34" charset="0"/>
              <a:buChar char="•"/>
            </a:pPr>
            <a:r>
              <a:rPr lang="en-US" dirty="0"/>
              <a:t>Illustrating the business case for various land repurposing strategies</a:t>
            </a:r>
          </a:p>
          <a:p>
            <a:pPr marL="457200" indent="-457200">
              <a:spcAft>
                <a:spcPts val="1200"/>
              </a:spcAft>
              <a:buClr>
                <a:schemeClr val="accent3"/>
              </a:buClr>
              <a:buFont typeface="Arial" panose="020B0604020202020204" pitchFamily="34" charset="0"/>
              <a:buChar char="•"/>
            </a:pPr>
            <a:r>
              <a:rPr lang="en-US" dirty="0"/>
              <a:t>Using workshops and surveys to generate input and ideas for various project types</a:t>
            </a:r>
          </a:p>
          <a:p>
            <a:pPr marL="457200" indent="-457200">
              <a:spcAft>
                <a:spcPts val="1200"/>
              </a:spcAft>
              <a:buClr>
                <a:schemeClr val="accent3"/>
              </a:buClr>
              <a:buFont typeface="Arial" panose="020B0604020202020204" pitchFamily="34" charset="0"/>
              <a:buChar char="•"/>
            </a:pPr>
            <a:r>
              <a:rPr lang="en-US" dirty="0"/>
              <a:t>Building awareness and interest around specific project types and actions that offer multiple benefits to landowners, residents and ecosystems</a:t>
            </a:r>
          </a:p>
          <a:p>
            <a:pPr marL="457200" indent="-457200">
              <a:spcAft>
                <a:spcPts val="1200"/>
              </a:spcAft>
              <a:buClr>
                <a:schemeClr val="accent3"/>
              </a:buClr>
              <a:buFont typeface="Arial" panose="020B0604020202020204" pitchFamily="34" charset="0"/>
              <a:buChar char="•"/>
            </a:pPr>
            <a:r>
              <a:rPr lang="en-US" dirty="0"/>
              <a:t>Connecting MLRP awards to other funding opportunities (to the greatest extent possible). </a:t>
            </a:r>
          </a:p>
        </p:txBody>
      </p:sp>
      <p:sp>
        <p:nvSpPr>
          <p:cNvPr id="7" name="Text Placeholder 6">
            <a:extLst>
              <a:ext uri="{FF2B5EF4-FFF2-40B4-BE49-F238E27FC236}">
                <a16:creationId xmlns:a16="http://schemas.microsoft.com/office/drawing/2014/main" id="{FF1A4966-C678-F1CB-9CC0-75C88EDBAC79}"/>
              </a:ext>
            </a:extLst>
          </p:cNvPr>
          <p:cNvSpPr>
            <a:spLocks noGrp="1"/>
          </p:cNvSpPr>
          <p:nvPr>
            <p:ph type="body" sz="quarter" idx="15"/>
          </p:nvPr>
        </p:nvSpPr>
        <p:spPr>
          <a:xfrm>
            <a:off x="4968874" y="6006175"/>
            <a:ext cx="14259651" cy="5568879"/>
          </a:xfrm>
        </p:spPr>
        <p:txBody>
          <a:bodyPr numCol="1"/>
          <a:lstStyle/>
          <a:p>
            <a:r>
              <a:rPr lang="en-US" dirty="0"/>
              <a:t>Madera County</a:t>
            </a:r>
          </a:p>
          <a:p>
            <a:r>
              <a:rPr lang="en-US" dirty="0"/>
              <a:t>Madera/Chowchilla Resource Conservation District</a:t>
            </a:r>
          </a:p>
          <a:p>
            <a:r>
              <a:rPr lang="en-US" dirty="0"/>
              <a:t>Madera County Farm Bureau</a:t>
            </a:r>
          </a:p>
          <a:p>
            <a:r>
              <a:rPr lang="en-US" dirty="0"/>
              <a:t>Madera Ag Water Association</a:t>
            </a:r>
          </a:p>
          <a:p>
            <a:r>
              <a:rPr lang="en-US" dirty="0"/>
              <a:t>California Farmland Trust</a:t>
            </a:r>
          </a:p>
        </p:txBody>
      </p:sp>
      <p:pic>
        <p:nvPicPr>
          <p:cNvPr id="7172" name="Picture 4">
            <a:extLst>
              <a:ext uri="{FF2B5EF4-FFF2-40B4-BE49-F238E27FC236}">
                <a16:creationId xmlns:a16="http://schemas.microsoft.com/office/drawing/2014/main" id="{CE82F99D-F5D8-5797-078F-CA0D621F50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35702" y="5760211"/>
            <a:ext cx="10303057" cy="15676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222303"/>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0B3C5D"/>
      </a:accent1>
      <a:accent2>
        <a:srgbClr val="C3820E"/>
      </a:accent2>
      <a:accent3>
        <a:srgbClr val="3B7EA1"/>
      </a:accent3>
      <a:accent4>
        <a:srgbClr val="FDB515"/>
      </a:accent4>
      <a:accent5>
        <a:srgbClr val="1D2730"/>
      </a:accent5>
      <a:accent6>
        <a:srgbClr val="516370"/>
      </a:accent6>
      <a:hlink>
        <a:srgbClr val="EBF1F5"/>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General Document" ma:contentTypeID="0x010100B5E723BB7F66412298F94789433FE2AA040100B1E7024C47FAFE40AE34B13237AB6686" ma:contentTypeVersion="3" ma:contentTypeDescription="Used for general documents" ma:contentTypeScope="" ma:versionID="7b691cf424c2febf030fc331edb56387">
  <xsd:schema xmlns:xsd="http://www.w3.org/2001/XMLSchema" xmlns:xs="http://www.w3.org/2001/XMLSchema" xmlns:p="http://schemas.microsoft.com/office/2006/metadata/properties" xmlns:ns2="7a336278-0556-40dc-ad1f-738db1cf740b" targetNamespace="http://schemas.microsoft.com/office/2006/metadata/properties" ma:root="true" ma:fieldsID="5a77392d2d85f9628422e1400a910fd9" ns2:_="">
    <xsd:import namespace="7a336278-0556-40dc-ad1f-738db1cf740b"/>
    <xsd:element name="properties">
      <xsd:complexType>
        <xsd:sequence>
          <xsd:element name="documentManagement">
            <xsd:complexType>
              <xsd:all>
                <xsd:element ref="ns2:j60a74bcc51d4f538b779647a2a71aa6" minOccurs="0"/>
                <xsd:element ref="ns2:h477cce3d7f141d1945d07e5695f78ad" minOccurs="0"/>
                <xsd:element ref="ns2:d98a67cd2c02468ea6d4be1da43b7176" minOccurs="0"/>
                <xsd:element ref="ns2:f8a8e2b6b8eb4c5ba4e592c4475c0bd1" minOccurs="0"/>
                <xsd:element ref="ns2:TaxKeywordTaxHTField" minOccurs="0"/>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336278-0556-40dc-ad1f-738db1cf740b" elementFormDefault="qualified">
    <xsd:import namespace="http://schemas.microsoft.com/office/2006/documentManagement/types"/>
    <xsd:import namespace="http://schemas.microsoft.com/office/infopath/2007/PartnerControls"/>
    <xsd:element name="j60a74bcc51d4f538b779647a2a71aa6" ma:index="6" ma:taxonomy="true" ma:internalName="j60a74bcc51d4f538b779647a2a71aa6" ma:taxonomyFieldName="scInformationFor" ma:displayName="Information For" ma:default="" ma:fieldId="{360a74bc-c51d-4f53-8b77-9647a2a71aa6}" ma:taxonomyMulti="true" ma:sspId="8e8bc76b-ab44-4d52-af8b-abc5cfd8d121" ma:termSetId="dc1d7abb-49ee-4016-ab08-5baf541a6cc6" ma:anchorId="00000000-0000-0000-0000-000000000000" ma:open="false" ma:isKeyword="false">
      <xsd:complexType>
        <xsd:sequence>
          <xsd:element ref="pc:Terms" minOccurs="0" maxOccurs="1"/>
        </xsd:sequence>
      </xsd:complexType>
    </xsd:element>
    <xsd:element name="h477cce3d7f141d1945d07e5695f78ad" ma:index="8" nillable="true" ma:taxonomy="true" ma:internalName="h477cce3d7f141d1945d07e5695f78ad" ma:taxonomyFieldName="scSubAudiences" ma:displayName="Sub-Audiences" ma:default="" ma:fieldId="{1477cce3-d7f1-41d1-945d-07e5695f78ad}" ma:taxonomyMulti="true" ma:sspId="8e8bc76b-ab44-4d52-af8b-abc5cfd8d121" ma:termSetId="f1e52c37-ca53-42bf-858d-9170a5ea9390" ma:anchorId="00000000-0000-0000-0000-000000000000" ma:open="false" ma:isKeyword="false">
      <xsd:complexType>
        <xsd:sequence>
          <xsd:element ref="pc:Terms" minOccurs="0" maxOccurs="1"/>
        </xsd:sequence>
      </xsd:complexType>
    </xsd:element>
    <xsd:element name="d98a67cd2c02468ea6d4be1da43b7176" ma:index="10" nillable="true" ma:taxonomy="true" ma:internalName="d98a67cd2c02468ea6d4be1da43b7176" ma:taxonomyFieldName="scTopics" ma:displayName="Topics" ma:default="" ma:fieldId="{d98a67cd-2c02-468e-a6d4-be1da43b7176}" ma:taxonomyMulti="true" ma:sspId="8e8bc76b-ab44-4d52-af8b-abc5cfd8d121" ma:termSetId="57e83770-8e40-4d39-ac29-07b49d018c97" ma:anchorId="00000000-0000-0000-0000-000000000000" ma:open="false" ma:isKeyword="false">
      <xsd:complexType>
        <xsd:sequence>
          <xsd:element ref="pc:Terms" minOccurs="0" maxOccurs="1"/>
        </xsd:sequence>
      </xsd:complexType>
    </xsd:element>
    <xsd:element name="f8a8e2b6b8eb4c5ba4e592c4475c0bd1" ma:index="12" nillable="true" ma:taxonomy="true" ma:internalName="f8a8e2b6b8eb4c5ba4e592c4475c0bd1" ma:taxonomyFieldName="scDivision" ma:displayName="Division" ma:default="" ma:fieldId="{f8a8e2b6-b8eb-4c5b-a4e5-92c4475c0bd1}" ma:sspId="8e8bc76b-ab44-4d52-af8b-abc5cfd8d121" ma:termSetId="c1b38adf-30a0-457d-829f-9fd6b6a05fd0" ma:anchorId="00000000-0000-0000-0000-000000000000" ma:open="false" ma:isKeyword="false">
      <xsd:complexType>
        <xsd:sequence>
          <xsd:element ref="pc:Terms" minOccurs="0" maxOccurs="1"/>
        </xsd:sequence>
      </xsd:complexType>
    </xsd:element>
    <xsd:element name="TaxKeywordTaxHTField" ma:index="16" nillable="true" ma:taxonomy="true" ma:internalName="TaxKeywordTaxHTField" ma:taxonomyFieldName="TaxKeyword" ma:displayName="Enterprise Keywords" ma:fieldId="{23f27201-bee3-471e-b2e7-b64fd8b7ca38}" ma:taxonomyMulti="true" ma:sspId="8e8bc76b-ab44-4d52-af8b-abc5cfd8d121" ma:termSetId="00000000-0000-0000-0000-000000000000" ma:anchorId="00000000-0000-0000-0000-000000000000" ma:open="true" ma:isKeyword="true">
      <xsd:complexType>
        <xsd:sequence>
          <xsd:element ref="pc:Terms" minOccurs="0" maxOccurs="1"/>
        </xsd:sequence>
      </xsd:complexType>
    </xsd:element>
    <xsd:element name="TaxCatchAll" ma:index="17" nillable="true" ma:displayName="Taxonomy Catch All Column" ma:hidden="true" ma:list="{6d546d0f-bc72-4f69-92be-93e125c07181}" ma:internalName="TaxCatchAll" ma:showField="CatchAllData" ma:web="7a336278-0556-40dc-ad1f-738db1cf740b">
      <xsd:complexType>
        <xsd:complexContent>
          <xsd:extension base="dms:MultiChoiceLookup">
            <xsd:sequence>
              <xsd:element name="Value" type="dms:Lookup" maxOccurs="unbounded" minOccurs="0" nillable="true"/>
            </xsd:sequence>
          </xsd:extension>
        </xsd:complexContent>
      </xsd:complexType>
    </xsd:element>
    <xsd:element name="TaxCatchAllLabel" ma:index="18" nillable="true" ma:displayName="Taxonomy Catch All Column1" ma:hidden="true" ma:list="{6d546d0f-bc72-4f69-92be-93e125c07181}" ma:internalName="TaxCatchAllLabel" ma:readOnly="true" ma:showField="CatchAllDataLabel" ma:web="7a336278-0556-40dc-ad1f-738db1cf74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8a8e2b6b8eb4c5ba4e592c4475c0bd1 xmlns="7a336278-0556-40dc-ad1f-738db1cf740b">
      <Terms xmlns="http://schemas.microsoft.com/office/infopath/2007/PartnerControls">
        <TermInfo xmlns="http://schemas.microsoft.com/office/infopath/2007/PartnerControls">
          <TermName xmlns="http://schemas.microsoft.com/office/infopath/2007/PartnerControls">Land Resource Protection</TermName>
          <TermId xmlns="http://schemas.microsoft.com/office/infopath/2007/PartnerControls">ca189a74-641f-44fd-92e1-defa7ebd845e</TermId>
        </TermInfo>
      </Terms>
    </f8a8e2b6b8eb4c5ba4e592c4475c0bd1>
    <j60a74bcc51d4f538b779647a2a71aa6 xmlns="7a336278-0556-40dc-ad1f-738db1cf740b">
      <Terms xmlns="http://schemas.microsoft.com/office/infopath/2007/PartnerControls">
        <TermInfo xmlns="http://schemas.microsoft.com/office/infopath/2007/PartnerControls">
          <TermName xmlns="http://schemas.microsoft.com/office/infopath/2007/PartnerControls">Funding, Grants ＆ Easements</TermName>
          <TermId xmlns="http://schemas.microsoft.com/office/infopath/2007/PartnerControls">1d326897-9d76-41e0-947d-e09e5d9d2d5c</TermId>
        </TermInfo>
        <TermInfo xmlns="http://schemas.microsoft.com/office/infopath/2007/PartnerControls">
          <TermName xmlns="http://schemas.microsoft.com/office/infopath/2007/PartnerControls">Government ＆ Partner Agencies</TermName>
          <TermId xmlns="http://schemas.microsoft.com/office/infopath/2007/PartnerControls">3cfbdcf6-b60a-473b-86c0-e52a5fa2093d</TermId>
        </TermInfo>
        <TermInfo xmlns="http://schemas.microsoft.com/office/infopath/2007/PartnerControls">
          <TermName xmlns="http://schemas.microsoft.com/office/infopath/2007/PartnerControls">Researchers ＆ Educators</TermName>
          <TermId xmlns="http://schemas.microsoft.com/office/infopath/2007/PartnerControls">533e310f-00e8-4113-8cea-c50761880dfd</TermId>
        </TermInfo>
      </Terms>
    </j60a74bcc51d4f538b779647a2a71aa6>
    <d98a67cd2c02468ea6d4be1da43b7176 xmlns="7a336278-0556-40dc-ad1f-738db1cf740b">
      <Terms xmlns="http://schemas.microsoft.com/office/infopath/2007/PartnerControls"/>
    </d98a67cd2c02468ea6d4be1da43b7176>
    <TaxKeywordTaxHTField xmlns="7a336278-0556-40dc-ad1f-738db1cf740b">
      <Terms xmlns="http://schemas.microsoft.com/office/infopath/2007/PartnerControls"/>
    </TaxKeywordTaxHTField>
    <h477cce3d7f141d1945d07e5695f78ad xmlns="7a336278-0556-40dc-ad1f-738db1cf740b">
      <Terms xmlns="http://schemas.microsoft.com/office/infopath/2007/PartnerControls"/>
    </h477cce3d7f141d1945d07e5695f78ad>
    <TaxCatchAll xmlns="7a336278-0556-40dc-ad1f-738db1cf740b">
      <Value>139</Value>
      <Value>138</Value>
      <Value>137</Value>
      <Value>148</Value>
    </TaxCatchAll>
  </documentManagement>
</p:properties>
</file>

<file path=customXml/itemProps1.xml><?xml version="1.0" encoding="utf-8"?>
<ds:datastoreItem xmlns:ds="http://schemas.openxmlformats.org/officeDocument/2006/customXml" ds:itemID="{E305EE64-0927-4049-87B9-E201B3765199}"/>
</file>

<file path=customXml/itemProps2.xml><?xml version="1.0" encoding="utf-8"?>
<ds:datastoreItem xmlns:ds="http://schemas.openxmlformats.org/officeDocument/2006/customXml" ds:itemID="{A65D8CE3-C867-45A3-B021-4A65DCF948E3}"/>
</file>

<file path=customXml/itemProps3.xml><?xml version="1.0" encoding="utf-8"?>
<ds:datastoreItem xmlns:ds="http://schemas.openxmlformats.org/officeDocument/2006/customXml" ds:itemID="{0B12D189-D46D-4A9F-9AA4-A7A9A32166B4}"/>
</file>

<file path=docProps/app.xml><?xml version="1.0" encoding="utf-8"?>
<Properties xmlns="http://schemas.openxmlformats.org/officeDocument/2006/extended-properties" xmlns:vt="http://schemas.openxmlformats.org/officeDocument/2006/docPropsVTypes">
  <Template>office theme</Template>
  <TotalTime>2978</TotalTime>
  <Words>797</Words>
  <Application>Microsoft Office PowerPoint</Application>
  <PresentationFormat>Custom</PresentationFormat>
  <Paragraphs>44</Paragraphs>
  <Slides>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Arial</vt:lpstr>
      <vt:lpstr>Calibri</vt:lpstr>
      <vt:lpstr>Calibri Light</vt:lpstr>
      <vt:lpstr>Lora</vt:lpstr>
      <vt:lpstr>Roboto</vt: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Round 2 MLRP Block Grantees</dc:title>
  <dc:creator>Kelley, Melinda@DOC</dc:creator>
  <cp:keywords/>
  <cp:lastModifiedBy>Kelley, Melinda@DOC</cp:lastModifiedBy>
  <cp:revision>23</cp:revision>
  <dcterms:created xsi:type="dcterms:W3CDTF">2023-09-12T17:35:17Z</dcterms:created>
  <dcterms:modified xsi:type="dcterms:W3CDTF">2024-03-30T01:26:17Z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0x010100B5E723BB7F66412298F94789433FE2AA040100B1E7024C47FAFE40AE34B13237AB6686</vt:lpwstr>
  </property>
  <property fmtid="{D5CDD505-2E9C-101B-9397-08002B2CF9AE}" pid="3" name="TaxKeyword">
    <vt:lpwstr/>
  </property>
  <property fmtid="{D5CDD505-2E9C-101B-9397-08002B2CF9AE}" pid="4" name="scTopics">
    <vt:lpwstr/>
  </property>
  <property fmtid="{D5CDD505-2E9C-101B-9397-08002B2CF9AE}" pid="5" name="scDivision">
    <vt:lpwstr>148;#Land Resource Protection|ca189a74-641f-44fd-92e1-defa7ebd845e</vt:lpwstr>
  </property>
  <property fmtid="{D5CDD505-2E9C-101B-9397-08002B2CF9AE}" pid="6" name="scInformationFor">
    <vt:lpwstr>137;#Funding, Grants ＆ Easements|1d326897-9d76-41e0-947d-e09e5d9d2d5c;#138;#Government ＆ Partner Agencies|3cfbdcf6-b60a-473b-86c0-e52a5fa2093d;#139;#Researchers ＆ Educators|533e310f-00e8-4113-8cea-c50761880dfd</vt:lpwstr>
  </property>
  <property fmtid="{D5CDD505-2E9C-101B-9397-08002B2CF9AE}" pid="7" name="scSubAudiences">
    <vt:lpwstr/>
  </property>
</Properties>
</file>