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5.xml" ContentType="application/vnd.openxmlformats-officedocument.presentationml.slideLayout+xml"/>
  <Override PartName="/ppt/theme/theme1.xml" ContentType="application/vnd.openxmlformats-officedocument.theme+xml"/>
  <Override PartName="/ppt/authors.xml" ContentType="application/vnd.ms-powerpoint.authors+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9" r:id="rId2"/>
    <p:sldId id="257" r:id="rId3"/>
    <p:sldId id="261" r:id="rId4"/>
    <p:sldId id="260" r:id="rId5"/>
  </p:sldIdLst>
  <p:sldSz cx="32918400" cy="219456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79E4C6-5120-1D89-1A0D-9CFE30BFBC72}" name="Molly Daniels" initials="MD" userId="S::mdaniels@enviroincentives.com::21049bad-5f1e-4629-b31a-210b7feea0b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1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0DA1C3-5808-498F-9BDE-D8FE2C4F6716}" v="436" dt="2023-09-14T16:47:10.713"/>
    <p1510:client id="{F1ABB5B7-1004-4F18-B3B2-C02304C4418E}" v="48" dt="2023-09-13T19:36:13.0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72" autoAdjust="0"/>
    <p:restoredTop sz="96582"/>
  </p:normalViewPr>
  <p:slideViewPr>
    <p:cSldViewPr snapToGrid="0">
      <p:cViewPr varScale="1">
        <p:scale>
          <a:sx n="31" d="100"/>
          <a:sy n="31" d="100"/>
        </p:scale>
        <p:origin x="100" y="6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viewProps" Target="viewProps.xml"/><Relationship Id="rId12" Type="http://schemas.openxmlformats.org/officeDocument/2006/relationships/customXml" Target="../customXml/item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11" Type="http://schemas.microsoft.com/office/2018/10/relationships/authors" Target="authors.xml"/><Relationship Id="rId5" Type="http://schemas.openxmlformats.org/officeDocument/2006/relationships/slide" Target="slides/slide4.xml"/><Relationship Id="rId1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tableStyles" Target="tableStyles.xml"/><Relationship Id="rId14"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528C017-28F9-153E-1178-CDA00E7E73FF}"/>
              </a:ext>
            </a:extLst>
          </p:cNvPr>
          <p:cNvSpPr/>
          <p:nvPr userDrawn="1"/>
        </p:nvSpPr>
        <p:spPr>
          <a:xfrm>
            <a:off x="0" y="0"/>
            <a:ext cx="32918400" cy="53032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62;p13">
            <a:extLst>
              <a:ext uri="{FF2B5EF4-FFF2-40B4-BE49-F238E27FC236}">
                <a16:creationId xmlns:a16="http://schemas.microsoft.com/office/drawing/2014/main" id="{F095578B-CB9B-03FA-0328-46629BA14B03}"/>
              </a:ext>
            </a:extLst>
          </p:cNvPr>
          <p:cNvSpPr/>
          <p:nvPr userDrawn="1"/>
        </p:nvSpPr>
        <p:spPr>
          <a:xfrm>
            <a:off x="16843279" y="0"/>
            <a:ext cx="16075121" cy="5303261"/>
          </a:xfrm>
          <a:prstGeom prst="rect">
            <a:avLst/>
          </a:prstGeom>
          <a:gradFill>
            <a:gsLst>
              <a:gs pos="0">
                <a:srgbClr val="0B3C5D">
                  <a:alpha val="0"/>
                  <a:lumMod val="0"/>
                </a:srgbClr>
              </a:gs>
              <a:gs pos="100000">
                <a:srgbClr val="3B7EA1"/>
              </a:gs>
              <a:gs pos="100000">
                <a:srgbClr val="73737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63;p13">
            <a:extLst>
              <a:ext uri="{FF2B5EF4-FFF2-40B4-BE49-F238E27FC236}">
                <a16:creationId xmlns:a16="http://schemas.microsoft.com/office/drawing/2014/main" id="{A7FAADF7-8249-8A68-8456-3CB69F472908}"/>
              </a:ext>
            </a:extLst>
          </p:cNvPr>
          <p:cNvSpPr/>
          <p:nvPr userDrawn="1"/>
        </p:nvSpPr>
        <p:spPr>
          <a:xfrm flipH="1" flipV="1">
            <a:off x="18907744" y="4229"/>
            <a:ext cx="14010656" cy="1922049"/>
          </a:xfrm>
          <a:prstGeom prst="rtTriangle">
            <a:avLst/>
          </a:prstGeom>
          <a:gradFill>
            <a:gsLst>
              <a:gs pos="0">
                <a:srgbClr val="0B3C5D"/>
              </a:gs>
              <a:gs pos="100000">
                <a:srgbClr val="3B7EA1"/>
              </a:gs>
              <a:gs pos="100000">
                <a:srgbClr val="737373"/>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 Placeholder 8">
            <a:extLst>
              <a:ext uri="{FF2B5EF4-FFF2-40B4-BE49-F238E27FC236}">
                <a16:creationId xmlns:a16="http://schemas.microsoft.com/office/drawing/2014/main" id="{741DA82E-6E39-E0F9-0E8B-64DDFDE2DF10}"/>
              </a:ext>
            </a:extLst>
          </p:cNvPr>
          <p:cNvSpPr>
            <a:spLocks noGrp="1"/>
          </p:cNvSpPr>
          <p:nvPr>
            <p:ph type="body" sz="quarter" idx="12" hasCustomPrompt="1"/>
          </p:nvPr>
        </p:nvSpPr>
        <p:spPr>
          <a:xfrm>
            <a:off x="1284288" y="1579631"/>
            <a:ext cx="29043312" cy="1074870"/>
          </a:xfrm>
        </p:spPr>
        <p:txBody>
          <a:bodyPr wrap="square" lIns="0" rIns="0">
            <a:normAutofit/>
          </a:bodyPr>
          <a:lstStyle>
            <a:lvl1pPr marL="0" indent="0">
              <a:spcAft>
                <a:spcPts val="1800"/>
              </a:spcAft>
              <a:buNone/>
              <a:defRPr sz="90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0" indent="0">
              <a:buNone/>
              <a:defRPr sz="6000">
                <a:solidFill>
                  <a:schemeClr val="accent4"/>
                </a:solidFill>
                <a:latin typeface="Roboto" panose="02000000000000000000" pitchFamily="2" charset="0"/>
                <a:ea typeface="Roboto" panose="02000000000000000000" pitchFamily="2" charset="0"/>
                <a:cs typeface="Roboto" panose="02000000000000000000" pitchFamily="2" charset="0"/>
              </a:defRPr>
            </a:lvl2pPr>
          </a:lstStyle>
          <a:p>
            <a:pPr lvl="0"/>
            <a:r>
              <a:rPr lang="en-US" dirty="0"/>
              <a:t>Click to enter Poster Title</a:t>
            </a:r>
          </a:p>
        </p:txBody>
      </p:sp>
      <p:sp>
        <p:nvSpPr>
          <p:cNvPr id="24" name="Text Placeholder 23">
            <a:extLst>
              <a:ext uri="{FF2B5EF4-FFF2-40B4-BE49-F238E27FC236}">
                <a16:creationId xmlns:a16="http://schemas.microsoft.com/office/drawing/2014/main" id="{384226DA-A912-F494-558B-00AF5593C719}"/>
              </a:ext>
            </a:extLst>
          </p:cNvPr>
          <p:cNvSpPr>
            <a:spLocks noGrp="1"/>
          </p:cNvSpPr>
          <p:nvPr>
            <p:ph type="body" sz="quarter" idx="13" hasCustomPrompt="1"/>
          </p:nvPr>
        </p:nvSpPr>
        <p:spPr>
          <a:xfrm>
            <a:off x="1284288" y="3312631"/>
            <a:ext cx="16576675" cy="1127125"/>
          </a:xfrm>
        </p:spPr>
        <p:txBody>
          <a:bodyPr>
            <a:normAutofit/>
          </a:bodyPr>
          <a:lstStyle>
            <a:lvl1pPr marL="0" indent="0">
              <a:buNone/>
              <a:defRPr sz="6000">
                <a:solidFill>
                  <a:schemeClr val="accent4"/>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enter Poster Subtitle</a:t>
            </a:r>
          </a:p>
        </p:txBody>
      </p:sp>
      <p:grpSp>
        <p:nvGrpSpPr>
          <p:cNvPr id="2" name="Group 1">
            <a:extLst>
              <a:ext uri="{FF2B5EF4-FFF2-40B4-BE49-F238E27FC236}">
                <a16:creationId xmlns:a16="http://schemas.microsoft.com/office/drawing/2014/main" id="{0557B6C0-38E7-3782-8C2D-F06E4E80B3CC}"/>
              </a:ext>
            </a:extLst>
          </p:cNvPr>
          <p:cNvGrpSpPr/>
          <p:nvPr userDrawn="1"/>
        </p:nvGrpSpPr>
        <p:grpSpPr>
          <a:xfrm>
            <a:off x="28111449" y="2778126"/>
            <a:ext cx="4660901" cy="3067050"/>
            <a:chOff x="28111449" y="2778126"/>
            <a:chExt cx="4660901" cy="3067050"/>
          </a:xfrm>
        </p:grpSpPr>
        <p:pic>
          <p:nvPicPr>
            <p:cNvPr id="4" name="Picture 2">
              <a:extLst>
                <a:ext uri="{FF2B5EF4-FFF2-40B4-BE49-F238E27FC236}">
                  <a16:creationId xmlns:a16="http://schemas.microsoft.com/office/drawing/2014/main" id="{7CE9B052-9873-55DE-BD6F-4AD9B61D1AB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6050"/>
            <a:stretch/>
          </p:blipFill>
          <p:spPr bwMode="auto">
            <a:xfrm>
              <a:off x="28111449" y="2778126"/>
              <a:ext cx="2530475" cy="30670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5023D2-EC40-EA61-99FE-E7E5E0704A3E}"/>
                </a:ext>
              </a:extLst>
            </p:cNvPr>
            <p:cNvSpPr txBox="1"/>
            <p:nvPr/>
          </p:nvSpPr>
          <p:spPr>
            <a:xfrm>
              <a:off x="30607000" y="3898599"/>
              <a:ext cx="1200150" cy="261610"/>
            </a:xfrm>
            <a:prstGeom prst="rect">
              <a:avLst/>
            </a:prstGeom>
            <a:noFill/>
          </p:spPr>
          <p:txBody>
            <a:bodyPr wrap="square" rtlCol="0">
              <a:spAutoFit/>
            </a:bodyPr>
            <a:lstStyle/>
            <a:p>
              <a:r>
                <a:rPr lang="en-US" sz="1100" dirty="0">
                  <a:solidFill>
                    <a:schemeClr val="bg1"/>
                  </a:solidFill>
                  <a:latin typeface="Roboto" panose="02000000000000000000" pitchFamily="2" charset="0"/>
                  <a:ea typeface="Roboto" panose="02000000000000000000" pitchFamily="2" charset="0"/>
                  <a:cs typeface="Roboto" panose="02000000000000000000" pitchFamily="2" charset="0"/>
                </a:rPr>
                <a:t>California</a:t>
              </a:r>
            </a:p>
          </p:txBody>
        </p:sp>
        <p:sp>
          <p:nvSpPr>
            <p:cNvPr id="7" name="TextBox 6">
              <a:extLst>
                <a:ext uri="{FF2B5EF4-FFF2-40B4-BE49-F238E27FC236}">
                  <a16:creationId xmlns:a16="http://schemas.microsoft.com/office/drawing/2014/main" id="{1F599260-42BD-DE80-0FC3-E973BCDA341C}"/>
                </a:ext>
              </a:extLst>
            </p:cNvPr>
            <p:cNvSpPr txBox="1"/>
            <p:nvPr/>
          </p:nvSpPr>
          <p:spPr>
            <a:xfrm>
              <a:off x="30594300" y="4048454"/>
              <a:ext cx="2178050" cy="759182"/>
            </a:xfrm>
            <a:prstGeom prst="rect">
              <a:avLst/>
            </a:prstGeom>
            <a:noFill/>
          </p:spPr>
          <p:txBody>
            <a:bodyPr wrap="square" rtlCol="0">
              <a:spAutoFit/>
            </a:bodyPr>
            <a:lstStyle/>
            <a:p>
              <a:pPr>
                <a:lnSpc>
                  <a:spcPts val="2550"/>
                </a:lnSpc>
              </a:pPr>
              <a:r>
                <a:rPr lang="en-US" sz="2100" b="1" kern="1300" spc="20" dirty="0">
                  <a:solidFill>
                    <a:schemeClr val="bg1"/>
                  </a:solidFill>
                  <a:latin typeface="Lora" pitchFamily="2" charset="0"/>
                  <a:ea typeface="Roboto" panose="02000000000000000000" pitchFamily="2" charset="0"/>
                  <a:cs typeface="Roboto" panose="02000000000000000000" pitchFamily="2" charset="0"/>
                </a:rPr>
                <a:t>Department of </a:t>
              </a:r>
              <a:r>
                <a:rPr lang="en-US" sz="2300" b="1" kern="1300" spc="40" dirty="0">
                  <a:solidFill>
                    <a:schemeClr val="bg1"/>
                  </a:solidFill>
                  <a:latin typeface="Lora" pitchFamily="2" charset="0"/>
                  <a:ea typeface="Roboto" panose="02000000000000000000" pitchFamily="2" charset="0"/>
                  <a:cs typeface="Roboto" panose="02000000000000000000" pitchFamily="2" charset="0"/>
                </a:rPr>
                <a:t>Conservation</a:t>
              </a:r>
            </a:p>
          </p:txBody>
        </p:sp>
      </p:grpSp>
      <p:sp>
        <p:nvSpPr>
          <p:cNvPr id="23" name="Rectangle 22">
            <a:extLst>
              <a:ext uri="{FF2B5EF4-FFF2-40B4-BE49-F238E27FC236}">
                <a16:creationId xmlns:a16="http://schemas.microsoft.com/office/drawing/2014/main" id="{AC75D86A-8B41-2F7E-5DD7-D653AD6951AD}"/>
              </a:ext>
            </a:extLst>
          </p:cNvPr>
          <p:cNvSpPr/>
          <p:nvPr userDrawn="1"/>
        </p:nvSpPr>
        <p:spPr>
          <a:xfrm>
            <a:off x="0" y="5303261"/>
            <a:ext cx="32918400" cy="16642339"/>
          </a:xfrm>
          <a:prstGeom prst="rect">
            <a:avLst/>
          </a:prstGeom>
          <a:solidFill>
            <a:srgbClr val="EBF1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FBA43169-D297-79AC-E458-F2DC6CDDD2ED}"/>
              </a:ext>
            </a:extLst>
          </p:cNvPr>
          <p:cNvGrpSpPr/>
          <p:nvPr userDrawn="1"/>
        </p:nvGrpSpPr>
        <p:grpSpPr>
          <a:xfrm>
            <a:off x="1127760" y="12438559"/>
            <a:ext cx="3266128" cy="3266128"/>
            <a:chOff x="762000" y="11901512"/>
            <a:chExt cx="3444240" cy="3444240"/>
          </a:xfrm>
        </p:grpSpPr>
        <p:sp>
          <p:nvSpPr>
            <p:cNvPr id="18" name="Oval 17">
              <a:extLst>
                <a:ext uri="{FF2B5EF4-FFF2-40B4-BE49-F238E27FC236}">
                  <a16:creationId xmlns:a16="http://schemas.microsoft.com/office/drawing/2014/main" id="{B5FB61F9-BEE9-E7C1-7EF9-F6598F0D8A50}"/>
                </a:ext>
              </a:extLst>
            </p:cNvPr>
            <p:cNvSpPr/>
            <p:nvPr userDrawn="1"/>
          </p:nvSpPr>
          <p:spPr>
            <a:xfrm>
              <a:off x="762000" y="11901512"/>
              <a:ext cx="3444240" cy="344424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49DB172-2CFC-F283-40F2-6ADFFE22500A}"/>
                </a:ext>
              </a:extLst>
            </p:cNvPr>
            <p:cNvSpPr txBox="1"/>
            <p:nvPr userDrawn="1"/>
          </p:nvSpPr>
          <p:spPr>
            <a:xfrm>
              <a:off x="929640" y="12900356"/>
              <a:ext cx="2956560" cy="15254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0" dirty="0">
                  <a:solidFill>
                    <a:schemeClr val="bg1"/>
                  </a:solidFill>
                  <a:latin typeface="Roboto" panose="02000000000000000000" pitchFamily="2" charset="0"/>
                  <a:ea typeface="Roboto" panose="02000000000000000000" pitchFamily="2" charset="0"/>
                  <a:cs typeface="Roboto" panose="02000000000000000000" pitchFamily="2" charset="0"/>
                </a:rPr>
                <a:t>Project Summary</a:t>
              </a:r>
            </a:p>
          </p:txBody>
        </p:sp>
      </p:grpSp>
      <p:grpSp>
        <p:nvGrpSpPr>
          <p:cNvPr id="20" name="Group 19">
            <a:extLst>
              <a:ext uri="{FF2B5EF4-FFF2-40B4-BE49-F238E27FC236}">
                <a16:creationId xmlns:a16="http://schemas.microsoft.com/office/drawing/2014/main" id="{4664C32D-43D3-C5DA-5356-243C15D86490}"/>
              </a:ext>
            </a:extLst>
          </p:cNvPr>
          <p:cNvGrpSpPr/>
          <p:nvPr userDrawn="1"/>
        </p:nvGrpSpPr>
        <p:grpSpPr>
          <a:xfrm>
            <a:off x="1127760" y="6006175"/>
            <a:ext cx="3222097" cy="3222097"/>
            <a:chOff x="762000" y="11893399"/>
            <a:chExt cx="3444240" cy="3444240"/>
          </a:xfrm>
        </p:grpSpPr>
        <p:sp>
          <p:nvSpPr>
            <p:cNvPr id="21" name="Oval 20">
              <a:extLst>
                <a:ext uri="{FF2B5EF4-FFF2-40B4-BE49-F238E27FC236}">
                  <a16:creationId xmlns:a16="http://schemas.microsoft.com/office/drawing/2014/main" id="{C825E7C8-B6BA-A664-5229-83A2F6C3E993}"/>
                </a:ext>
              </a:extLst>
            </p:cNvPr>
            <p:cNvSpPr/>
            <p:nvPr userDrawn="1"/>
          </p:nvSpPr>
          <p:spPr>
            <a:xfrm>
              <a:off x="762000" y="11893399"/>
              <a:ext cx="3444240" cy="344424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5C03BDF-9887-CCC7-A70D-2DC09F18ED38}"/>
                </a:ext>
              </a:extLst>
            </p:cNvPr>
            <p:cNvSpPr txBox="1"/>
            <p:nvPr userDrawn="1"/>
          </p:nvSpPr>
          <p:spPr>
            <a:xfrm>
              <a:off x="929640" y="13199320"/>
              <a:ext cx="2956560" cy="8224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0" dirty="0">
                  <a:solidFill>
                    <a:schemeClr val="bg1"/>
                  </a:solidFill>
                  <a:latin typeface="Roboto" panose="02000000000000000000" pitchFamily="2" charset="0"/>
                  <a:ea typeface="Roboto" panose="02000000000000000000" pitchFamily="2" charset="0"/>
                  <a:cs typeface="Roboto" panose="02000000000000000000" pitchFamily="2" charset="0"/>
                </a:rPr>
                <a:t>Partners</a:t>
              </a:r>
            </a:p>
          </p:txBody>
        </p:sp>
      </p:grpSp>
      <p:sp>
        <p:nvSpPr>
          <p:cNvPr id="3" name="Picture Placeholder 2">
            <a:extLst>
              <a:ext uri="{FF2B5EF4-FFF2-40B4-BE49-F238E27FC236}">
                <a16:creationId xmlns:a16="http://schemas.microsoft.com/office/drawing/2014/main" id="{7483CBCB-F12D-7A44-87E7-63EF3C4B3AAD}"/>
              </a:ext>
            </a:extLst>
          </p:cNvPr>
          <p:cNvSpPr>
            <a:spLocks noGrp="1"/>
          </p:cNvSpPr>
          <p:nvPr>
            <p:ph type="pic" sz="quarter" idx="10" hasCustomPrompt="1"/>
          </p:nvPr>
        </p:nvSpPr>
        <p:spPr>
          <a:xfrm>
            <a:off x="19888200" y="5905501"/>
            <a:ext cx="11902440" cy="7905750"/>
          </a:xfrm>
        </p:spPr>
        <p:txBody>
          <a:bodyPr anchor="ctr" anchorCtr="0"/>
          <a:lstStyle>
            <a:lvl1pPr marL="0" indent="0" algn="ctr">
              <a:buNone/>
              <a:defRPr/>
            </a:lvl1pPr>
          </a:lstStyle>
          <a:p>
            <a:r>
              <a:rPr lang="en-US" dirty="0"/>
              <a:t>Click to place Map</a:t>
            </a:r>
          </a:p>
        </p:txBody>
      </p:sp>
      <p:sp>
        <p:nvSpPr>
          <p:cNvPr id="5" name="Picture Placeholder 2">
            <a:extLst>
              <a:ext uri="{FF2B5EF4-FFF2-40B4-BE49-F238E27FC236}">
                <a16:creationId xmlns:a16="http://schemas.microsoft.com/office/drawing/2014/main" id="{58ECAF92-F456-5EEA-1CB7-2FBDA843C690}"/>
              </a:ext>
            </a:extLst>
          </p:cNvPr>
          <p:cNvSpPr>
            <a:spLocks noGrp="1"/>
          </p:cNvSpPr>
          <p:nvPr>
            <p:ph type="pic" sz="quarter" idx="11" hasCustomPrompt="1"/>
          </p:nvPr>
        </p:nvSpPr>
        <p:spPr>
          <a:xfrm>
            <a:off x="19888200" y="14413491"/>
            <a:ext cx="11902440" cy="6560560"/>
          </a:xfrm>
        </p:spPr>
        <p:txBody>
          <a:bodyPr anchor="ctr" anchorCtr="0"/>
          <a:lstStyle>
            <a:lvl1pPr marL="0" indent="0" algn="ctr">
              <a:buNone/>
              <a:defRPr/>
            </a:lvl1pPr>
          </a:lstStyle>
          <a:p>
            <a:r>
              <a:rPr lang="en-US" dirty="0"/>
              <a:t>Click to place Image</a:t>
            </a:r>
          </a:p>
        </p:txBody>
      </p:sp>
      <p:sp>
        <p:nvSpPr>
          <p:cNvPr id="26" name="Text Placeholder 25">
            <a:extLst>
              <a:ext uri="{FF2B5EF4-FFF2-40B4-BE49-F238E27FC236}">
                <a16:creationId xmlns:a16="http://schemas.microsoft.com/office/drawing/2014/main" id="{CEF677B1-4438-CA3B-309B-A3A5E4C15CC7}"/>
              </a:ext>
            </a:extLst>
          </p:cNvPr>
          <p:cNvSpPr>
            <a:spLocks noGrp="1"/>
          </p:cNvSpPr>
          <p:nvPr>
            <p:ph type="body" sz="quarter" idx="14" hasCustomPrompt="1"/>
          </p:nvPr>
        </p:nvSpPr>
        <p:spPr>
          <a:xfrm>
            <a:off x="4968875" y="12573842"/>
            <a:ext cx="12892088" cy="8276240"/>
          </a:xfrm>
        </p:spPr>
        <p:txBody>
          <a:bodyPr>
            <a:normAutofit/>
          </a:bodyPr>
          <a:lstStyle>
            <a:lvl1pPr marL="0" indent="0">
              <a:lnSpc>
                <a:spcPts val="4040"/>
              </a:lnSpc>
              <a:spcBef>
                <a:spcPts val="0"/>
              </a:spcBef>
              <a:spcAft>
                <a:spcPts val="2400"/>
              </a:spcAft>
              <a:buNone/>
              <a:defRPr sz="3200">
                <a:solidFill>
                  <a:schemeClr val="accent5"/>
                </a:solidFill>
                <a:latin typeface="Lora" pitchFamily="2" charset="77"/>
              </a:defRPr>
            </a:lvl1pPr>
          </a:lstStyle>
          <a:p>
            <a:pPr lvl="0"/>
            <a:r>
              <a:rPr lang="en-US" dirty="0"/>
              <a:t>Click to enter Project Summary text</a:t>
            </a:r>
          </a:p>
        </p:txBody>
      </p:sp>
      <p:sp>
        <p:nvSpPr>
          <p:cNvPr id="28" name="Text Placeholder 27">
            <a:extLst>
              <a:ext uri="{FF2B5EF4-FFF2-40B4-BE49-F238E27FC236}">
                <a16:creationId xmlns:a16="http://schemas.microsoft.com/office/drawing/2014/main" id="{E5AF9C15-B028-3E84-D36D-9B2F2D71C491}"/>
              </a:ext>
            </a:extLst>
          </p:cNvPr>
          <p:cNvSpPr>
            <a:spLocks noGrp="1"/>
          </p:cNvSpPr>
          <p:nvPr>
            <p:ph type="body" sz="quarter" idx="15"/>
          </p:nvPr>
        </p:nvSpPr>
        <p:spPr>
          <a:xfrm>
            <a:off x="4968875" y="6006175"/>
            <a:ext cx="12892088" cy="5568879"/>
          </a:xfrm>
        </p:spPr>
        <p:txBody>
          <a:bodyPr numCol="2" spcCol="182880">
            <a:normAutofit/>
          </a:bodyPr>
          <a:lstStyle>
            <a:lvl1pPr marL="457200" indent="-457200">
              <a:lnSpc>
                <a:spcPts val="4040"/>
              </a:lnSpc>
              <a:spcBef>
                <a:spcPts val="0"/>
              </a:spcBef>
              <a:spcAft>
                <a:spcPts val="1200"/>
              </a:spcAft>
              <a:buClr>
                <a:schemeClr val="accent3"/>
              </a:buClr>
              <a:buSzPct val="110000"/>
              <a:defRPr sz="3200">
                <a:latin typeface="Lora" pitchFamily="2" charset="77"/>
              </a:defRPr>
            </a:lvl1pPr>
          </a:lstStyle>
          <a:p>
            <a:pPr lvl="0"/>
            <a:r>
              <a:rPr lang="en-US" dirty="0"/>
              <a:t>Click to edit Master text styles</a:t>
            </a:r>
          </a:p>
        </p:txBody>
      </p:sp>
    </p:spTree>
    <p:extLst>
      <p:ext uri="{BB962C8B-B14F-4D97-AF65-F5344CB8AC3E}">
        <p14:creationId xmlns:p14="http://schemas.microsoft.com/office/powerpoint/2010/main" val="277669591"/>
      </p:ext>
    </p:extLst>
  </p:cSld>
  <p:clrMapOvr>
    <a:masterClrMapping/>
  </p:clrMapOvr>
  <p:extLst>
    <p:ext uri="{DCECCB84-F9BA-43D5-87BE-67443E8EF086}">
      <p15:sldGuideLst xmlns:p15="http://schemas.microsoft.com/office/powerpoint/2012/main">
        <p15:guide id="1" orient="horz" pos="3720" userDrawn="1">
          <p15:clr>
            <a:srgbClr val="FBAE40"/>
          </p15:clr>
        </p15:guide>
        <p15:guide id="2" pos="1036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4800"/>
            </a:lvl1pPr>
          </a:lstStyle>
          <a:p>
            <a:r>
              <a:rPr lang="en-US" dirty="0"/>
              <a:t>Click to edit Master title style</a:t>
            </a:r>
          </a:p>
        </p:txBody>
      </p:sp>
      <p:sp>
        <p:nvSpPr>
          <p:cNvPr id="3" name="Content Placeholder 2"/>
          <p:cNvSpPr>
            <a:spLocks noGrp="1"/>
          </p:cNvSpPr>
          <p:nvPr>
            <p:ph idx="1"/>
          </p:nvPr>
        </p:nvSpPr>
        <p:spPr>
          <a:xfrm>
            <a:off x="13994608" y="3159765"/>
            <a:ext cx="16664940" cy="1559560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33175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4800"/>
            </a:lvl1pPr>
          </a:lstStyle>
          <a:p>
            <a:r>
              <a:rPr lang="en-US" dirty="0"/>
              <a:t>Click to edit Master title style</a:t>
            </a:r>
          </a:p>
        </p:txBody>
      </p:sp>
      <p:sp>
        <p:nvSpPr>
          <p:cNvPr id="3" name="Picture Placeholder 2"/>
          <p:cNvSpPr>
            <a:spLocks noGrp="1" noChangeAspect="1"/>
          </p:cNvSpPr>
          <p:nvPr>
            <p:ph type="pic" idx="1"/>
          </p:nvPr>
        </p:nvSpPr>
        <p:spPr>
          <a:xfrm>
            <a:off x="13994608" y="3159765"/>
            <a:ext cx="16664940" cy="15595600"/>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dirty="0"/>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40297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37447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1168400"/>
            <a:ext cx="7098030" cy="18597882"/>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2263142" y="1168400"/>
            <a:ext cx="20882610" cy="1859788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54050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528C017-28F9-153E-1178-CDA00E7E73FF}"/>
              </a:ext>
            </a:extLst>
          </p:cNvPr>
          <p:cNvSpPr/>
          <p:nvPr userDrawn="1"/>
        </p:nvSpPr>
        <p:spPr>
          <a:xfrm>
            <a:off x="0" y="1"/>
            <a:ext cx="32918400" cy="32575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62;p13">
            <a:extLst>
              <a:ext uri="{FF2B5EF4-FFF2-40B4-BE49-F238E27FC236}">
                <a16:creationId xmlns:a16="http://schemas.microsoft.com/office/drawing/2014/main" id="{F095578B-CB9B-03FA-0328-46629BA14B03}"/>
              </a:ext>
            </a:extLst>
          </p:cNvPr>
          <p:cNvSpPr/>
          <p:nvPr userDrawn="1"/>
        </p:nvSpPr>
        <p:spPr>
          <a:xfrm>
            <a:off x="16843279" y="5610"/>
            <a:ext cx="16075121" cy="3257549"/>
          </a:xfrm>
          <a:prstGeom prst="rect">
            <a:avLst/>
          </a:prstGeom>
          <a:gradFill>
            <a:gsLst>
              <a:gs pos="0">
                <a:srgbClr val="0B3C5D">
                  <a:alpha val="0"/>
                  <a:lumMod val="0"/>
                </a:srgbClr>
              </a:gs>
              <a:gs pos="100000">
                <a:srgbClr val="3B7EA1"/>
              </a:gs>
              <a:gs pos="100000">
                <a:srgbClr val="73737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63;p13">
            <a:extLst>
              <a:ext uri="{FF2B5EF4-FFF2-40B4-BE49-F238E27FC236}">
                <a16:creationId xmlns:a16="http://schemas.microsoft.com/office/drawing/2014/main" id="{A7FAADF7-8249-8A68-8456-3CB69F472908}"/>
              </a:ext>
            </a:extLst>
          </p:cNvPr>
          <p:cNvSpPr/>
          <p:nvPr userDrawn="1"/>
        </p:nvSpPr>
        <p:spPr>
          <a:xfrm flipH="1" flipV="1">
            <a:off x="18907744" y="4229"/>
            <a:ext cx="14010656" cy="1369768"/>
          </a:xfrm>
          <a:prstGeom prst="rtTriangle">
            <a:avLst/>
          </a:prstGeom>
          <a:gradFill>
            <a:gsLst>
              <a:gs pos="0">
                <a:srgbClr val="0B3C5D"/>
              </a:gs>
              <a:gs pos="100000">
                <a:srgbClr val="3B7EA1"/>
              </a:gs>
              <a:gs pos="100000">
                <a:srgbClr val="737373"/>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 Placeholder 8">
            <a:extLst>
              <a:ext uri="{FF2B5EF4-FFF2-40B4-BE49-F238E27FC236}">
                <a16:creationId xmlns:a16="http://schemas.microsoft.com/office/drawing/2014/main" id="{741DA82E-6E39-E0F9-0E8B-64DDFDE2DF10}"/>
              </a:ext>
            </a:extLst>
          </p:cNvPr>
          <p:cNvSpPr>
            <a:spLocks noGrp="1"/>
          </p:cNvSpPr>
          <p:nvPr>
            <p:ph type="body" sz="quarter" idx="12" hasCustomPrompt="1"/>
          </p:nvPr>
        </p:nvSpPr>
        <p:spPr>
          <a:xfrm>
            <a:off x="1284288" y="1179581"/>
            <a:ext cx="26827161" cy="1074870"/>
          </a:xfrm>
        </p:spPr>
        <p:txBody>
          <a:bodyPr wrap="square" lIns="0" rIns="0">
            <a:normAutofit/>
          </a:bodyPr>
          <a:lstStyle>
            <a:lvl1pPr marL="0" indent="0">
              <a:spcAft>
                <a:spcPts val="1800"/>
              </a:spcAft>
              <a:buNone/>
              <a:defRPr sz="90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0" indent="0">
              <a:buNone/>
              <a:defRPr sz="6000">
                <a:solidFill>
                  <a:schemeClr val="accent4"/>
                </a:solidFill>
                <a:latin typeface="Roboto" panose="02000000000000000000" pitchFamily="2" charset="0"/>
                <a:ea typeface="Roboto" panose="02000000000000000000" pitchFamily="2" charset="0"/>
                <a:cs typeface="Roboto" panose="02000000000000000000" pitchFamily="2" charset="0"/>
              </a:defRPr>
            </a:lvl2pPr>
          </a:lstStyle>
          <a:p>
            <a:pPr lvl="0"/>
            <a:r>
              <a:rPr lang="en-US" dirty="0"/>
              <a:t>Click to enter Poster Title</a:t>
            </a:r>
          </a:p>
        </p:txBody>
      </p:sp>
      <p:sp>
        <p:nvSpPr>
          <p:cNvPr id="23" name="Rectangle 22">
            <a:extLst>
              <a:ext uri="{FF2B5EF4-FFF2-40B4-BE49-F238E27FC236}">
                <a16:creationId xmlns:a16="http://schemas.microsoft.com/office/drawing/2014/main" id="{AC75D86A-8B41-2F7E-5DD7-D653AD6951AD}"/>
              </a:ext>
            </a:extLst>
          </p:cNvPr>
          <p:cNvSpPr/>
          <p:nvPr userDrawn="1"/>
        </p:nvSpPr>
        <p:spPr>
          <a:xfrm>
            <a:off x="0" y="3257551"/>
            <a:ext cx="32918400" cy="18688050"/>
          </a:xfrm>
          <a:prstGeom prst="rect">
            <a:avLst/>
          </a:prstGeom>
          <a:solidFill>
            <a:srgbClr val="EBF1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4D0CF761-A68E-2D80-28A3-9F5A87398960}"/>
              </a:ext>
            </a:extLst>
          </p:cNvPr>
          <p:cNvGrpSpPr/>
          <p:nvPr userDrawn="1"/>
        </p:nvGrpSpPr>
        <p:grpSpPr>
          <a:xfrm>
            <a:off x="28111449" y="583566"/>
            <a:ext cx="4660901" cy="3067050"/>
            <a:chOff x="28111449" y="2778126"/>
            <a:chExt cx="4660901" cy="3067050"/>
          </a:xfrm>
        </p:grpSpPr>
        <p:pic>
          <p:nvPicPr>
            <p:cNvPr id="7" name="Picture 2">
              <a:extLst>
                <a:ext uri="{FF2B5EF4-FFF2-40B4-BE49-F238E27FC236}">
                  <a16:creationId xmlns:a16="http://schemas.microsoft.com/office/drawing/2014/main" id="{B62142F6-7129-9574-5AEE-0C52508E4BC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6050"/>
            <a:stretch/>
          </p:blipFill>
          <p:spPr bwMode="auto">
            <a:xfrm>
              <a:off x="28111449" y="2778126"/>
              <a:ext cx="2530475" cy="30670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EF0A9FE-2A3F-523F-09D6-373EC967AFDC}"/>
                </a:ext>
              </a:extLst>
            </p:cNvPr>
            <p:cNvSpPr txBox="1"/>
            <p:nvPr/>
          </p:nvSpPr>
          <p:spPr>
            <a:xfrm>
              <a:off x="30607000" y="3898599"/>
              <a:ext cx="1200150" cy="261610"/>
            </a:xfrm>
            <a:prstGeom prst="rect">
              <a:avLst/>
            </a:prstGeom>
            <a:noFill/>
          </p:spPr>
          <p:txBody>
            <a:bodyPr wrap="square" rtlCol="0">
              <a:spAutoFit/>
            </a:bodyPr>
            <a:lstStyle/>
            <a:p>
              <a:r>
                <a:rPr lang="en-US" sz="1100" dirty="0">
                  <a:solidFill>
                    <a:schemeClr val="bg1"/>
                  </a:solidFill>
                  <a:latin typeface="Roboto" panose="02000000000000000000" pitchFamily="2" charset="0"/>
                  <a:ea typeface="Roboto" panose="02000000000000000000" pitchFamily="2" charset="0"/>
                  <a:cs typeface="Roboto" panose="02000000000000000000" pitchFamily="2" charset="0"/>
                </a:rPr>
                <a:t>California</a:t>
              </a:r>
            </a:p>
          </p:txBody>
        </p:sp>
        <p:sp>
          <p:nvSpPr>
            <p:cNvPr id="10" name="TextBox 9">
              <a:extLst>
                <a:ext uri="{FF2B5EF4-FFF2-40B4-BE49-F238E27FC236}">
                  <a16:creationId xmlns:a16="http://schemas.microsoft.com/office/drawing/2014/main" id="{7756CE45-7176-F424-2C2B-90ADFF1AC27C}"/>
                </a:ext>
              </a:extLst>
            </p:cNvPr>
            <p:cNvSpPr txBox="1"/>
            <p:nvPr/>
          </p:nvSpPr>
          <p:spPr>
            <a:xfrm>
              <a:off x="30594300" y="4048454"/>
              <a:ext cx="2178050" cy="759182"/>
            </a:xfrm>
            <a:prstGeom prst="rect">
              <a:avLst/>
            </a:prstGeom>
            <a:noFill/>
          </p:spPr>
          <p:txBody>
            <a:bodyPr wrap="square" rtlCol="0">
              <a:spAutoFit/>
            </a:bodyPr>
            <a:lstStyle/>
            <a:p>
              <a:pPr>
                <a:lnSpc>
                  <a:spcPts val="2550"/>
                </a:lnSpc>
              </a:pPr>
              <a:r>
                <a:rPr lang="en-US" sz="2100" b="1" kern="1300" spc="20" dirty="0">
                  <a:solidFill>
                    <a:schemeClr val="bg1"/>
                  </a:solidFill>
                  <a:latin typeface="Lora" pitchFamily="2" charset="0"/>
                  <a:ea typeface="Roboto" panose="02000000000000000000" pitchFamily="2" charset="0"/>
                  <a:cs typeface="Roboto" panose="02000000000000000000" pitchFamily="2" charset="0"/>
                </a:rPr>
                <a:t>Department of </a:t>
              </a:r>
              <a:r>
                <a:rPr lang="en-US" sz="2300" b="1" kern="1300" spc="40" dirty="0">
                  <a:solidFill>
                    <a:schemeClr val="bg1"/>
                  </a:solidFill>
                  <a:latin typeface="Lora" pitchFamily="2" charset="0"/>
                  <a:ea typeface="Roboto" panose="02000000000000000000" pitchFamily="2" charset="0"/>
                  <a:cs typeface="Roboto" panose="02000000000000000000" pitchFamily="2" charset="0"/>
                </a:rPr>
                <a:t>Conservation</a:t>
              </a:r>
            </a:p>
          </p:txBody>
        </p:sp>
      </p:grpSp>
    </p:spTree>
    <p:extLst>
      <p:ext uri="{BB962C8B-B14F-4D97-AF65-F5344CB8AC3E}">
        <p14:creationId xmlns:p14="http://schemas.microsoft.com/office/powerpoint/2010/main" val="2234874617"/>
      </p:ext>
    </p:extLst>
  </p:cSld>
  <p:clrMapOvr>
    <a:masterClrMapping/>
  </p:clrMapOvr>
  <p:extLst>
    <p:ext uri="{DCECCB84-F9BA-43D5-87BE-67443E8EF086}">
      <p15:sldGuideLst xmlns:p15="http://schemas.microsoft.com/office/powerpoint/2012/main">
        <p15:guide id="1" orient="horz" pos="3720" userDrawn="1">
          <p15:clr>
            <a:srgbClr val="FBAE40"/>
          </p15:clr>
        </p15:guide>
        <p15:guide id="2" pos="1036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C75D86A-8B41-2F7E-5DD7-D653AD6951AD}"/>
              </a:ext>
            </a:extLst>
          </p:cNvPr>
          <p:cNvSpPr/>
          <p:nvPr userDrawn="1"/>
        </p:nvSpPr>
        <p:spPr>
          <a:xfrm>
            <a:off x="0" y="5303261"/>
            <a:ext cx="32918400" cy="16642339"/>
          </a:xfrm>
          <a:prstGeom prst="rect">
            <a:avLst/>
          </a:prstGeom>
          <a:solidFill>
            <a:srgbClr val="EBF1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528C017-28F9-153E-1178-CDA00E7E73FF}"/>
              </a:ext>
            </a:extLst>
          </p:cNvPr>
          <p:cNvSpPr/>
          <p:nvPr userDrawn="1"/>
        </p:nvSpPr>
        <p:spPr>
          <a:xfrm>
            <a:off x="0" y="0"/>
            <a:ext cx="32918400" cy="53032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4C13A89-57D9-5378-EAA0-D1EEF4973638}"/>
              </a:ext>
            </a:extLst>
          </p:cNvPr>
          <p:cNvSpPr txBox="1"/>
          <p:nvPr userDrawn="1"/>
        </p:nvSpPr>
        <p:spPr>
          <a:xfrm>
            <a:off x="4968240" y="12562528"/>
            <a:ext cx="13502640" cy="8276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4040"/>
              </a:lnSpc>
            </a:pPr>
            <a:r>
              <a:rPr lang="en-US" sz="3200" dirty="0">
                <a:solidFill>
                  <a:schemeClr val="accent5"/>
                </a:solidFill>
                <a:latin typeface="Lora" pitchFamily="2" charset="77"/>
                <a:ea typeface="Roboto"/>
                <a:cs typeface="Roboto"/>
              </a:rPr>
              <a:t>This proposal aims to facilitate strategic land retirement, restore habitat, and protect and enhance water resources throughout the critically </a:t>
            </a:r>
            <a:r>
              <a:rPr lang="en-US" sz="3200" dirty="0" err="1">
                <a:solidFill>
                  <a:schemeClr val="accent5"/>
                </a:solidFill>
                <a:latin typeface="Lora" pitchFamily="2" charset="77"/>
                <a:ea typeface="Roboto"/>
                <a:cs typeface="Roboto"/>
              </a:rPr>
              <a:t>overdrafted</a:t>
            </a:r>
            <a:r>
              <a:rPr lang="en-US" sz="3200" dirty="0">
                <a:solidFill>
                  <a:schemeClr val="accent5"/>
                </a:solidFill>
                <a:latin typeface="Lora" pitchFamily="2" charset="77"/>
                <a:ea typeface="Roboto"/>
                <a:cs typeface="Roboto"/>
              </a:rPr>
              <a:t> Tule Subbasin in a manner that meets regional economic, environmental, and social needs. The proposal includes planning and implementation within the three priority subregions most in need of land repurposing, as well as a subbasin-wide plan to apply lessons learned from land repurposing in the three priority areas across the subbasin.</a:t>
            </a:r>
          </a:p>
          <a:p>
            <a:pPr>
              <a:lnSpc>
                <a:spcPts val="4040"/>
              </a:lnSpc>
            </a:pPr>
            <a:br>
              <a:rPr lang="en-US" sz="3200" dirty="0">
                <a:solidFill>
                  <a:schemeClr val="accent5"/>
                </a:solidFill>
                <a:latin typeface="Lora" pitchFamily="2" charset="77"/>
              </a:rPr>
            </a:br>
            <a:r>
              <a:rPr lang="en-US" sz="3200" dirty="0">
                <a:solidFill>
                  <a:schemeClr val="accent5"/>
                </a:solidFill>
                <a:latin typeface="Lora" pitchFamily="2" charset="77"/>
                <a:ea typeface="Roboto"/>
                <a:cs typeface="Roboto"/>
              </a:rPr>
              <a:t>The proposal includes funding to implement pilot projects that will be representative of future regional work, including upland restoration of fallowed lands, as well as additional funding to implement yet to be identified projects. This proposal includes partnerships with a diverse group of stakeholders that would support coordinated execution of the grant, including water, disadvantaged communities, and environmental groups.</a:t>
            </a:r>
            <a:endParaRPr lang="en-US" sz="3200" dirty="0">
              <a:solidFill>
                <a:schemeClr val="accent5"/>
              </a:solidFill>
              <a:latin typeface="Lora" pitchFamily="2" charset="77"/>
            </a:endParaRPr>
          </a:p>
        </p:txBody>
      </p:sp>
      <p:pic>
        <p:nvPicPr>
          <p:cNvPr id="10" name="Picture 9" descr="A map of a large area&#10;&#10;Description automatically generated">
            <a:extLst>
              <a:ext uri="{FF2B5EF4-FFF2-40B4-BE49-F238E27FC236}">
                <a16:creationId xmlns:a16="http://schemas.microsoft.com/office/drawing/2014/main" id="{22FD6793-21F3-8047-1F3B-A703F3607F01}"/>
              </a:ext>
            </a:extLst>
          </p:cNvPr>
          <p:cNvPicPr>
            <a:picLocks noChangeAspect="1"/>
          </p:cNvPicPr>
          <p:nvPr userDrawn="1"/>
        </p:nvPicPr>
        <p:blipFill rotWithShape="1">
          <a:blip r:embed="rId2"/>
          <a:srcRect r="4195"/>
          <a:stretch/>
        </p:blipFill>
        <p:spPr>
          <a:xfrm>
            <a:off x="20177760" y="5905500"/>
            <a:ext cx="11902440" cy="7905957"/>
          </a:xfrm>
          <a:prstGeom prst="rect">
            <a:avLst/>
          </a:prstGeom>
        </p:spPr>
      </p:pic>
      <p:pic>
        <p:nvPicPr>
          <p:cNvPr id="11" name="Picture 10" descr="A aerial view of a city&#10;&#10;Description automatically generated">
            <a:extLst>
              <a:ext uri="{FF2B5EF4-FFF2-40B4-BE49-F238E27FC236}">
                <a16:creationId xmlns:a16="http://schemas.microsoft.com/office/drawing/2014/main" id="{826CC545-2B6D-8B3D-BA23-AB626721DBDD}"/>
              </a:ext>
            </a:extLst>
          </p:cNvPr>
          <p:cNvPicPr>
            <a:picLocks noChangeAspect="1"/>
          </p:cNvPicPr>
          <p:nvPr userDrawn="1"/>
        </p:nvPicPr>
        <p:blipFill>
          <a:blip r:embed="rId3"/>
          <a:stretch>
            <a:fillRect/>
          </a:stretch>
        </p:blipFill>
        <p:spPr>
          <a:xfrm>
            <a:off x="20177760" y="14261518"/>
            <a:ext cx="11902440" cy="6814873"/>
          </a:xfrm>
          <a:prstGeom prst="rect">
            <a:avLst/>
          </a:prstGeom>
        </p:spPr>
      </p:pic>
      <p:sp>
        <p:nvSpPr>
          <p:cNvPr id="12" name="TextBox 11">
            <a:extLst>
              <a:ext uri="{FF2B5EF4-FFF2-40B4-BE49-F238E27FC236}">
                <a16:creationId xmlns:a16="http://schemas.microsoft.com/office/drawing/2014/main" id="{222E74D9-30C8-EDD8-8542-776456D527B4}"/>
              </a:ext>
            </a:extLst>
          </p:cNvPr>
          <p:cNvSpPr txBox="1"/>
          <p:nvPr userDrawn="1"/>
        </p:nvSpPr>
        <p:spPr>
          <a:xfrm>
            <a:off x="4968240" y="6531046"/>
            <a:ext cx="13502640" cy="5303260"/>
          </a:xfrm>
          <a:prstGeom prst="rect">
            <a:avLst/>
          </a:prstGeom>
          <a:noFill/>
        </p:spPr>
        <p:txBody>
          <a:bodyPr rot="0" spcFirstLastPara="0" vertOverflow="overflow" horzOverflow="overflow" vert="horz" wrap="none" lIns="91440" tIns="45720" rIns="91440" bIns="45720" numCol="2" spcCol="182880" rtlCol="0" fromWordArt="0" anchor="t" anchorCtr="0" forceAA="0" compatLnSpc="1">
            <a:prstTxWarp prst="textNoShape">
              <a:avLst/>
            </a:prstTxWarp>
            <a:noAutofit/>
          </a:bodyPr>
          <a:lstStyle/>
          <a:p>
            <a:pPr marL="457200" indent="-457200">
              <a:spcAft>
                <a:spcPts val="1200"/>
              </a:spcAft>
              <a:buClr>
                <a:schemeClr val="accent3"/>
              </a:buClr>
              <a:buChar char="•"/>
            </a:pPr>
            <a:r>
              <a:rPr lang="en-US" sz="3200" dirty="0">
                <a:solidFill>
                  <a:schemeClr val="accent5"/>
                </a:solidFill>
                <a:latin typeface="Lora" pitchFamily="2" charset="77"/>
                <a:ea typeface="Roboto"/>
                <a:cs typeface="Roboto"/>
              </a:rPr>
              <a:t>Eastern Tule Groundwater Sustainability Agency</a:t>
            </a:r>
          </a:p>
          <a:p>
            <a:pPr marL="457200" indent="-457200">
              <a:spcAft>
                <a:spcPts val="1200"/>
              </a:spcAft>
              <a:buClr>
                <a:schemeClr val="accent3"/>
              </a:buClr>
              <a:buChar char="•"/>
            </a:pPr>
            <a:r>
              <a:rPr lang="en-US" sz="3200" dirty="0">
                <a:solidFill>
                  <a:schemeClr val="accent5"/>
                </a:solidFill>
                <a:latin typeface="Lora" pitchFamily="2" charset="77"/>
                <a:ea typeface="Roboto"/>
                <a:cs typeface="Roboto"/>
              </a:rPr>
              <a:t>Tri-County Water Authority Groundwater Sustainability Agency</a:t>
            </a:r>
          </a:p>
          <a:p>
            <a:pPr marL="457200" indent="-457200">
              <a:spcAft>
                <a:spcPts val="1200"/>
              </a:spcAft>
              <a:buClr>
                <a:schemeClr val="accent3"/>
              </a:buClr>
              <a:buChar char="•"/>
            </a:pPr>
            <a:r>
              <a:rPr lang="en-US" sz="3200" dirty="0">
                <a:solidFill>
                  <a:schemeClr val="accent5"/>
                </a:solidFill>
                <a:latin typeface="Lora" pitchFamily="2" charset="77"/>
                <a:ea typeface="Roboto"/>
                <a:cs typeface="Roboto"/>
              </a:rPr>
              <a:t>The Nature Conservancy</a:t>
            </a:r>
          </a:p>
          <a:p>
            <a:pPr marL="457200" indent="-457200">
              <a:spcAft>
                <a:spcPts val="1200"/>
              </a:spcAft>
              <a:buClr>
                <a:schemeClr val="accent3"/>
              </a:buClr>
              <a:buChar char="•"/>
            </a:pPr>
            <a:r>
              <a:rPr lang="en-US" sz="3200" dirty="0">
                <a:solidFill>
                  <a:schemeClr val="accent5"/>
                </a:solidFill>
                <a:latin typeface="Lora" pitchFamily="2" charset="77"/>
                <a:ea typeface="Roboto"/>
                <a:cs typeface="Roboto"/>
              </a:rPr>
              <a:t>Audubon California</a:t>
            </a:r>
          </a:p>
          <a:p>
            <a:pPr marL="457200" indent="-457200">
              <a:spcAft>
                <a:spcPts val="1200"/>
              </a:spcAft>
              <a:buClr>
                <a:schemeClr val="accent3"/>
              </a:buClr>
              <a:buChar char="•"/>
            </a:pPr>
            <a:r>
              <a:rPr lang="en-US" sz="3200" dirty="0">
                <a:solidFill>
                  <a:schemeClr val="accent5"/>
                </a:solidFill>
                <a:latin typeface="Lora" pitchFamily="2" charset="77"/>
                <a:ea typeface="Roboto"/>
                <a:cs typeface="Roboto"/>
              </a:rPr>
              <a:t>The Tule Basin Land &amp; Water Conservation Trust</a:t>
            </a:r>
          </a:p>
          <a:p>
            <a:pPr marL="457200" indent="-457200">
              <a:spcAft>
                <a:spcPts val="1200"/>
              </a:spcAft>
              <a:buClr>
                <a:schemeClr val="accent3"/>
              </a:buClr>
              <a:buChar char="•"/>
            </a:pPr>
            <a:r>
              <a:rPr lang="en-US" sz="3200" dirty="0">
                <a:solidFill>
                  <a:schemeClr val="accent5"/>
                </a:solidFill>
                <a:latin typeface="Lora" pitchFamily="2" charset="77"/>
                <a:ea typeface="Roboto"/>
                <a:cs typeface="Roboto"/>
              </a:rPr>
              <a:t>Sequoia Riverlands Trust</a:t>
            </a:r>
          </a:p>
          <a:p>
            <a:pPr marL="457200" indent="-457200">
              <a:spcAft>
                <a:spcPts val="1200"/>
              </a:spcAft>
              <a:buClr>
                <a:schemeClr val="accent3"/>
              </a:buClr>
              <a:buChar char="•"/>
            </a:pPr>
            <a:r>
              <a:rPr lang="en-US" sz="3200" dirty="0">
                <a:solidFill>
                  <a:schemeClr val="accent5"/>
                </a:solidFill>
                <a:latin typeface="Lora" pitchFamily="2" charset="77"/>
                <a:ea typeface="Roboto"/>
                <a:cs typeface="Roboto"/>
              </a:rPr>
              <a:t>Self-Help Enterprises</a:t>
            </a:r>
          </a:p>
          <a:p>
            <a:pPr marL="457200" indent="-457200">
              <a:spcAft>
                <a:spcPts val="1200"/>
              </a:spcAft>
              <a:buClr>
                <a:schemeClr val="accent3"/>
              </a:buClr>
              <a:buChar char="•"/>
            </a:pPr>
            <a:r>
              <a:rPr lang="en-US" sz="3200" dirty="0">
                <a:solidFill>
                  <a:schemeClr val="accent5"/>
                </a:solidFill>
                <a:latin typeface="Lora" pitchFamily="2" charset="77"/>
                <a:ea typeface="Roboto"/>
                <a:cs typeface="Roboto"/>
              </a:rPr>
              <a:t>UC Merced</a:t>
            </a:r>
          </a:p>
          <a:p>
            <a:pPr marL="457200" indent="-457200">
              <a:spcAft>
                <a:spcPts val="1200"/>
              </a:spcAft>
              <a:buClr>
                <a:schemeClr val="accent3"/>
              </a:buClr>
              <a:buChar char="•"/>
            </a:pPr>
            <a:r>
              <a:rPr lang="en-US" sz="3200" dirty="0">
                <a:solidFill>
                  <a:schemeClr val="accent5"/>
                </a:solidFill>
                <a:latin typeface="Lora" pitchFamily="2" charset="77"/>
                <a:ea typeface="Roboto"/>
                <a:cs typeface="Roboto"/>
              </a:rPr>
              <a:t>The Tulare Basin Watershed Partnership Network</a:t>
            </a:r>
          </a:p>
        </p:txBody>
      </p:sp>
      <p:sp>
        <p:nvSpPr>
          <p:cNvPr id="15" name="Google Shape;62;p13">
            <a:extLst>
              <a:ext uri="{FF2B5EF4-FFF2-40B4-BE49-F238E27FC236}">
                <a16:creationId xmlns:a16="http://schemas.microsoft.com/office/drawing/2014/main" id="{F095578B-CB9B-03FA-0328-46629BA14B03}"/>
              </a:ext>
            </a:extLst>
          </p:cNvPr>
          <p:cNvSpPr/>
          <p:nvPr userDrawn="1"/>
        </p:nvSpPr>
        <p:spPr>
          <a:xfrm>
            <a:off x="16843279" y="0"/>
            <a:ext cx="16075121" cy="5303261"/>
          </a:xfrm>
          <a:prstGeom prst="rect">
            <a:avLst/>
          </a:prstGeom>
          <a:gradFill>
            <a:gsLst>
              <a:gs pos="0">
                <a:srgbClr val="0B3C5D">
                  <a:alpha val="0"/>
                  <a:lumMod val="0"/>
                </a:srgbClr>
              </a:gs>
              <a:gs pos="100000">
                <a:srgbClr val="3B7EA1"/>
              </a:gs>
              <a:gs pos="100000">
                <a:srgbClr val="73737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63;p13">
            <a:extLst>
              <a:ext uri="{FF2B5EF4-FFF2-40B4-BE49-F238E27FC236}">
                <a16:creationId xmlns:a16="http://schemas.microsoft.com/office/drawing/2014/main" id="{A7FAADF7-8249-8A68-8456-3CB69F472908}"/>
              </a:ext>
            </a:extLst>
          </p:cNvPr>
          <p:cNvSpPr/>
          <p:nvPr userDrawn="1"/>
        </p:nvSpPr>
        <p:spPr>
          <a:xfrm flipH="1" flipV="1">
            <a:off x="18907744" y="4229"/>
            <a:ext cx="14010656" cy="1922049"/>
          </a:xfrm>
          <a:prstGeom prst="rtTriangle">
            <a:avLst/>
          </a:prstGeom>
          <a:gradFill>
            <a:gsLst>
              <a:gs pos="0">
                <a:srgbClr val="0B3C5D"/>
              </a:gs>
              <a:gs pos="100000">
                <a:srgbClr val="3B7EA1"/>
              </a:gs>
              <a:gs pos="100000">
                <a:srgbClr val="737373"/>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F8926028-5560-73FE-74EC-2A7CB3FE3C9F}"/>
              </a:ext>
            </a:extLst>
          </p:cNvPr>
          <p:cNvSpPr txBox="1"/>
          <p:nvPr userDrawn="1"/>
        </p:nvSpPr>
        <p:spPr>
          <a:xfrm>
            <a:off x="1421305" y="1415315"/>
            <a:ext cx="28085679" cy="26314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800"/>
              </a:spcAft>
            </a:pPr>
            <a:r>
              <a:rPr lang="en-US" sz="9000" dirty="0">
                <a:ln>
                  <a:noFill/>
                </a:ln>
                <a:solidFill>
                  <a:schemeClr val="bg1"/>
                </a:solidFill>
                <a:latin typeface="Roboto" panose="02000000000000000000" pitchFamily="2" charset="0"/>
                <a:ea typeface="Roboto" panose="02000000000000000000" pitchFamily="2" charset="0"/>
                <a:cs typeface="Roboto" panose="02000000000000000000" pitchFamily="2" charset="0"/>
              </a:rPr>
              <a:t>Tule Subbasin </a:t>
            </a:r>
            <a:r>
              <a:rPr lang="en-US" sz="9000" dirty="0" err="1">
                <a:ln>
                  <a:noFill/>
                </a:ln>
                <a:solidFill>
                  <a:schemeClr val="bg1"/>
                </a:solidFill>
                <a:latin typeface="Roboto" panose="02000000000000000000" pitchFamily="2" charset="0"/>
                <a:ea typeface="Roboto" panose="02000000000000000000" pitchFamily="2" charset="0"/>
                <a:cs typeface="Roboto" panose="02000000000000000000" pitchFamily="2" charset="0"/>
              </a:rPr>
              <a:t>Multibenefit</a:t>
            </a:r>
            <a:r>
              <a:rPr lang="en-US" sz="9000" dirty="0">
                <a:ln>
                  <a:noFill/>
                </a:ln>
                <a:solidFill>
                  <a:schemeClr val="bg1"/>
                </a:solidFill>
                <a:latin typeface="Roboto" panose="02000000000000000000" pitchFamily="2" charset="0"/>
                <a:ea typeface="Roboto" panose="02000000000000000000" pitchFamily="2" charset="0"/>
                <a:cs typeface="Roboto" panose="02000000000000000000" pitchFamily="2" charset="0"/>
              </a:rPr>
              <a:t> Land Repurposing Program</a:t>
            </a:r>
            <a:endParaRPr lang="en-US" sz="9000" dirty="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US" sz="6000" b="0" dirty="0">
                <a:solidFill>
                  <a:schemeClr val="accent4"/>
                </a:solidFill>
                <a:latin typeface="Roboto" panose="02000000000000000000" pitchFamily="2" charset="0"/>
                <a:ea typeface="Roboto" panose="02000000000000000000" pitchFamily="2" charset="0"/>
                <a:cs typeface="Roboto" panose="02000000000000000000" pitchFamily="2" charset="0"/>
              </a:rPr>
              <a:t>Pixley Irrigation District Groundwater Sustainability Agency</a:t>
            </a:r>
          </a:p>
        </p:txBody>
      </p:sp>
      <p:grpSp>
        <p:nvGrpSpPr>
          <p:cNvPr id="19" name="Group 18">
            <a:extLst>
              <a:ext uri="{FF2B5EF4-FFF2-40B4-BE49-F238E27FC236}">
                <a16:creationId xmlns:a16="http://schemas.microsoft.com/office/drawing/2014/main" id="{FBA43169-D297-79AC-E458-F2DC6CDDD2ED}"/>
              </a:ext>
            </a:extLst>
          </p:cNvPr>
          <p:cNvGrpSpPr/>
          <p:nvPr userDrawn="1"/>
        </p:nvGrpSpPr>
        <p:grpSpPr>
          <a:xfrm>
            <a:off x="1127760" y="12562528"/>
            <a:ext cx="3266128" cy="3266128"/>
            <a:chOff x="762000" y="11901512"/>
            <a:chExt cx="3444240" cy="3444240"/>
          </a:xfrm>
        </p:grpSpPr>
        <p:sp>
          <p:nvSpPr>
            <p:cNvPr id="18" name="Oval 17">
              <a:extLst>
                <a:ext uri="{FF2B5EF4-FFF2-40B4-BE49-F238E27FC236}">
                  <a16:creationId xmlns:a16="http://schemas.microsoft.com/office/drawing/2014/main" id="{B5FB61F9-BEE9-E7C1-7EF9-F6598F0D8A50}"/>
                </a:ext>
              </a:extLst>
            </p:cNvPr>
            <p:cNvSpPr/>
            <p:nvPr userDrawn="1"/>
          </p:nvSpPr>
          <p:spPr>
            <a:xfrm>
              <a:off x="762000" y="11901512"/>
              <a:ext cx="3444240" cy="344424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49DB172-2CFC-F283-40F2-6ADFFE22500A}"/>
                </a:ext>
              </a:extLst>
            </p:cNvPr>
            <p:cNvSpPr txBox="1"/>
            <p:nvPr userDrawn="1"/>
          </p:nvSpPr>
          <p:spPr>
            <a:xfrm>
              <a:off x="929640" y="12900356"/>
              <a:ext cx="2956560" cy="15254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0" dirty="0">
                  <a:solidFill>
                    <a:schemeClr val="bg1"/>
                  </a:solidFill>
                  <a:latin typeface="Roboto" panose="02000000000000000000" pitchFamily="2" charset="0"/>
                  <a:ea typeface="Roboto" panose="02000000000000000000" pitchFamily="2" charset="0"/>
                  <a:cs typeface="Roboto" panose="02000000000000000000" pitchFamily="2" charset="0"/>
                </a:rPr>
                <a:t>Project Summary</a:t>
              </a:r>
            </a:p>
          </p:txBody>
        </p:sp>
      </p:grpSp>
      <p:grpSp>
        <p:nvGrpSpPr>
          <p:cNvPr id="20" name="Group 19">
            <a:extLst>
              <a:ext uri="{FF2B5EF4-FFF2-40B4-BE49-F238E27FC236}">
                <a16:creationId xmlns:a16="http://schemas.microsoft.com/office/drawing/2014/main" id="{4664C32D-43D3-C5DA-5356-243C15D86490}"/>
              </a:ext>
            </a:extLst>
          </p:cNvPr>
          <p:cNvGrpSpPr/>
          <p:nvPr userDrawn="1"/>
        </p:nvGrpSpPr>
        <p:grpSpPr>
          <a:xfrm>
            <a:off x="1127760" y="6531046"/>
            <a:ext cx="3222097" cy="3222097"/>
            <a:chOff x="762000" y="11893399"/>
            <a:chExt cx="3444240" cy="3444240"/>
          </a:xfrm>
        </p:grpSpPr>
        <p:sp>
          <p:nvSpPr>
            <p:cNvPr id="21" name="Oval 20">
              <a:extLst>
                <a:ext uri="{FF2B5EF4-FFF2-40B4-BE49-F238E27FC236}">
                  <a16:creationId xmlns:a16="http://schemas.microsoft.com/office/drawing/2014/main" id="{C825E7C8-B6BA-A664-5229-83A2F6C3E993}"/>
                </a:ext>
              </a:extLst>
            </p:cNvPr>
            <p:cNvSpPr/>
            <p:nvPr userDrawn="1"/>
          </p:nvSpPr>
          <p:spPr>
            <a:xfrm>
              <a:off x="762000" y="11893399"/>
              <a:ext cx="3444240" cy="344424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5C03BDF-9887-CCC7-A70D-2DC09F18ED38}"/>
                </a:ext>
              </a:extLst>
            </p:cNvPr>
            <p:cNvSpPr txBox="1"/>
            <p:nvPr userDrawn="1"/>
          </p:nvSpPr>
          <p:spPr>
            <a:xfrm>
              <a:off x="929640" y="13199320"/>
              <a:ext cx="2956560" cy="8224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0" dirty="0">
                  <a:solidFill>
                    <a:schemeClr val="bg1"/>
                  </a:solidFill>
                  <a:latin typeface="Roboto" panose="02000000000000000000" pitchFamily="2" charset="0"/>
                  <a:ea typeface="Roboto" panose="02000000000000000000" pitchFamily="2" charset="0"/>
                  <a:cs typeface="Roboto" panose="02000000000000000000" pitchFamily="2" charset="0"/>
                </a:rPr>
                <a:t>Partners</a:t>
              </a:r>
            </a:p>
          </p:txBody>
        </p:sp>
      </p:grpSp>
    </p:spTree>
    <p:extLst>
      <p:ext uri="{BB962C8B-B14F-4D97-AF65-F5344CB8AC3E}">
        <p14:creationId xmlns:p14="http://schemas.microsoft.com/office/powerpoint/2010/main" val="538041245"/>
      </p:ext>
    </p:extLst>
  </p:cSld>
  <p:clrMapOvr>
    <a:masterClrMapping/>
  </p:clrMapOvr>
  <p:extLst>
    <p:ext uri="{DCECCB84-F9BA-43D5-87BE-67443E8EF086}">
      <p15:sldGuideLst xmlns:p15="http://schemas.microsoft.com/office/powerpoint/2012/main">
        <p15:guide id="1" orient="horz" pos="3720" userDrawn="1">
          <p15:clr>
            <a:srgbClr val="FBAE40"/>
          </p15:clr>
        </p15:guide>
        <p15:guide id="2" pos="1036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2164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5471167"/>
            <a:ext cx="28392120" cy="9128758"/>
          </a:xfrm>
        </p:spPr>
        <p:txBody>
          <a:bodyPr anchor="b"/>
          <a:lstStyle>
            <a:lvl1pPr>
              <a:defRPr sz="9000"/>
            </a:lvl1pPr>
          </a:lstStyle>
          <a:p>
            <a:r>
              <a:rPr lang="en-US" dirty="0"/>
              <a:t>Click to edit Master title style</a:t>
            </a:r>
          </a:p>
        </p:txBody>
      </p:sp>
      <p:sp>
        <p:nvSpPr>
          <p:cNvPr id="3" name="Text Placeholder 2"/>
          <p:cNvSpPr>
            <a:spLocks noGrp="1"/>
          </p:cNvSpPr>
          <p:nvPr>
            <p:ph type="body" idx="1"/>
          </p:nvPr>
        </p:nvSpPr>
        <p:spPr>
          <a:xfrm>
            <a:off x="2245997" y="14686287"/>
            <a:ext cx="28392120" cy="4800598"/>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71050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263140" y="5842000"/>
            <a:ext cx="13990320" cy="139242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6664940" y="5842000"/>
            <a:ext cx="13990320" cy="139242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67846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168405"/>
            <a:ext cx="28392120" cy="4241802"/>
          </a:xfrm>
        </p:spPr>
        <p:txBody>
          <a:bodyPr/>
          <a:lstStyle/>
          <a:p>
            <a:r>
              <a:rPr lang="en-US" dirty="0"/>
              <a:t>Click to edit Master title style</a:t>
            </a:r>
          </a:p>
        </p:txBody>
      </p:sp>
      <p:sp>
        <p:nvSpPr>
          <p:cNvPr id="3" name="Text Placeholder 2"/>
          <p:cNvSpPr>
            <a:spLocks noGrp="1"/>
          </p:cNvSpPr>
          <p:nvPr>
            <p:ph type="body" idx="1"/>
          </p:nvPr>
        </p:nvSpPr>
        <p:spPr>
          <a:xfrm>
            <a:off x="2267431" y="5379722"/>
            <a:ext cx="13926024" cy="263651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Click to edit Master text styles</a:t>
            </a:r>
          </a:p>
        </p:txBody>
      </p:sp>
      <p:sp>
        <p:nvSpPr>
          <p:cNvPr id="4" name="Content Placeholder 3"/>
          <p:cNvSpPr>
            <a:spLocks noGrp="1"/>
          </p:cNvSpPr>
          <p:nvPr>
            <p:ph sz="half" idx="2"/>
          </p:nvPr>
        </p:nvSpPr>
        <p:spPr>
          <a:xfrm>
            <a:off x="2267431" y="8016240"/>
            <a:ext cx="13926024" cy="117906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16664942" y="5379722"/>
            <a:ext cx="13994608" cy="263651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Click to edit Master text styles</a:t>
            </a:r>
          </a:p>
        </p:txBody>
      </p:sp>
      <p:sp>
        <p:nvSpPr>
          <p:cNvPr id="6" name="Content Placeholder 5"/>
          <p:cNvSpPr>
            <a:spLocks noGrp="1"/>
          </p:cNvSpPr>
          <p:nvPr>
            <p:ph sz="quarter" idx="4"/>
          </p:nvPr>
        </p:nvSpPr>
        <p:spPr>
          <a:xfrm>
            <a:off x="16664942" y="8016240"/>
            <a:ext cx="13994608" cy="117906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62486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70928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95565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1168405"/>
            <a:ext cx="28392120" cy="42418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63140" y="5842000"/>
            <a:ext cx="28392120" cy="139242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263140" y="20340325"/>
            <a:ext cx="7406640" cy="1168400"/>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dirty="0"/>
              <a:t>9/19/2023</a:t>
            </a:fld>
            <a:endParaRPr lang="en-US" dirty="0"/>
          </a:p>
        </p:txBody>
      </p:sp>
      <p:sp>
        <p:nvSpPr>
          <p:cNvPr id="5" name="Footer Placeholder 4"/>
          <p:cNvSpPr>
            <a:spLocks noGrp="1"/>
          </p:cNvSpPr>
          <p:nvPr>
            <p:ph type="ftr" sz="quarter" idx="3"/>
          </p:nvPr>
        </p:nvSpPr>
        <p:spPr>
          <a:xfrm>
            <a:off x="10904220" y="20340325"/>
            <a:ext cx="11109960" cy="1168400"/>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23248620" y="20340325"/>
            <a:ext cx="7406640" cy="1168400"/>
          </a:xfrm>
          <a:prstGeom prst="rect">
            <a:avLst/>
          </a:prstGeom>
        </p:spPr>
        <p:txBody>
          <a:bodyPr vert="horz" lIns="91440" tIns="45720" rIns="91440" bIns="45720" rtlCol="0" anchor="ctr"/>
          <a:lstStyle>
            <a:lvl1pPr algn="r">
              <a:defRPr sz="18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29369437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72947FF-511F-A6B5-86E8-45D0ED992CCC}"/>
              </a:ext>
            </a:extLst>
          </p:cNvPr>
          <p:cNvSpPr>
            <a:spLocks noGrp="1"/>
          </p:cNvSpPr>
          <p:nvPr>
            <p:ph type="body" sz="quarter" idx="12"/>
          </p:nvPr>
        </p:nvSpPr>
        <p:spPr/>
        <p:txBody>
          <a:bodyPr>
            <a:normAutofit fontScale="92500" lnSpcReduction="20000"/>
          </a:bodyPr>
          <a:lstStyle/>
          <a:p>
            <a:r>
              <a:rPr lang="en-US" dirty="0"/>
              <a:t>Westside Subbasin Multi-Benefit Land Repurposing Program</a:t>
            </a:r>
          </a:p>
        </p:txBody>
      </p:sp>
      <p:sp>
        <p:nvSpPr>
          <p:cNvPr id="5" name="Text Placeholder 4">
            <a:extLst>
              <a:ext uri="{FF2B5EF4-FFF2-40B4-BE49-F238E27FC236}">
                <a16:creationId xmlns:a16="http://schemas.microsoft.com/office/drawing/2014/main" id="{673485D4-A240-98A2-1761-827E73544508}"/>
              </a:ext>
            </a:extLst>
          </p:cNvPr>
          <p:cNvSpPr>
            <a:spLocks noGrp="1"/>
          </p:cNvSpPr>
          <p:nvPr>
            <p:ph type="body" sz="quarter" idx="13"/>
          </p:nvPr>
        </p:nvSpPr>
        <p:spPr/>
        <p:txBody>
          <a:bodyPr>
            <a:normAutofit fontScale="77500" lnSpcReduction="20000"/>
          </a:bodyPr>
          <a:lstStyle/>
          <a:p>
            <a:r>
              <a:rPr lang="en-US" dirty="0" err="1"/>
              <a:t>Westlands</a:t>
            </a:r>
            <a:r>
              <a:rPr lang="en-US" dirty="0"/>
              <a:t> Water District Groundwater Sustainability Agency</a:t>
            </a:r>
          </a:p>
        </p:txBody>
      </p:sp>
      <p:sp>
        <p:nvSpPr>
          <p:cNvPr id="6" name="Text Placeholder 5">
            <a:extLst>
              <a:ext uri="{FF2B5EF4-FFF2-40B4-BE49-F238E27FC236}">
                <a16:creationId xmlns:a16="http://schemas.microsoft.com/office/drawing/2014/main" id="{7EF0ABB2-19C9-C93F-FD61-911AB9720008}"/>
              </a:ext>
            </a:extLst>
          </p:cNvPr>
          <p:cNvSpPr>
            <a:spLocks noGrp="1"/>
          </p:cNvSpPr>
          <p:nvPr>
            <p:ph type="body" sz="quarter" idx="14"/>
          </p:nvPr>
        </p:nvSpPr>
        <p:spPr/>
        <p:txBody>
          <a:bodyPr>
            <a:normAutofit/>
          </a:bodyPr>
          <a:lstStyle/>
          <a:p>
            <a:r>
              <a:rPr lang="en-US" dirty="0"/>
              <a:t>The proposal will expand land repurposing efforts in the Westside Subbasin through an inclusive community engagement process that considers multiple beneficial uses, engages residents and landowners, reduces groundwater use, and supports wildlife habitat to help the Subbasin achieve its sustainability goal as outlined in the Westside GSP. Plan implementation will include a focus on creation of multi-benefit recharge areas, transitioning irrigated land to dryland farming or non-irrigated rangeland, facilitating renewable energy projects that have an overall net greenhouse gas reduction benefit, creating or restoring wildlife habitat, and/or land and easement acquisitions to facilitate the repurposing of land uses. Outreach, education, and training funds will be used to support community engagement efforts as well as a pilot program to transition farmworkers to other high-skilled jobs, specifically recycled water retrofits and installs to support the City of Huron’s new recycled water ordinance.</a:t>
            </a:r>
          </a:p>
        </p:txBody>
      </p:sp>
      <p:sp>
        <p:nvSpPr>
          <p:cNvPr id="7" name="Text Placeholder 6">
            <a:extLst>
              <a:ext uri="{FF2B5EF4-FFF2-40B4-BE49-F238E27FC236}">
                <a16:creationId xmlns:a16="http://schemas.microsoft.com/office/drawing/2014/main" id="{FF1A4966-C678-F1CB-9CC0-75C88EDBAC79}"/>
              </a:ext>
            </a:extLst>
          </p:cNvPr>
          <p:cNvSpPr>
            <a:spLocks noGrp="1"/>
          </p:cNvSpPr>
          <p:nvPr>
            <p:ph type="body" sz="quarter" idx="15"/>
          </p:nvPr>
        </p:nvSpPr>
        <p:spPr/>
        <p:txBody>
          <a:bodyPr/>
          <a:lstStyle/>
          <a:p>
            <a:r>
              <a:rPr lang="en-US" dirty="0"/>
              <a:t>LEAP</a:t>
            </a:r>
          </a:p>
          <a:p>
            <a:r>
              <a:rPr lang="en-US" dirty="0"/>
              <a:t>Civic Well</a:t>
            </a:r>
          </a:p>
          <a:p>
            <a:r>
              <a:rPr lang="en-US" dirty="0"/>
              <a:t>Sequoia Riverlands Trust</a:t>
            </a:r>
          </a:p>
          <a:p>
            <a:r>
              <a:rPr lang="en-US" dirty="0" err="1"/>
              <a:t>Linguistica</a:t>
            </a:r>
            <a:endParaRPr lang="en-US" dirty="0"/>
          </a:p>
          <a:p>
            <a:r>
              <a:rPr lang="en-US" dirty="0"/>
              <a:t>Vista Consulting</a:t>
            </a:r>
          </a:p>
        </p:txBody>
      </p:sp>
      <p:pic>
        <p:nvPicPr>
          <p:cNvPr id="8196" name="Picture 4">
            <a:extLst>
              <a:ext uri="{FF2B5EF4-FFF2-40B4-BE49-F238E27FC236}">
                <a16:creationId xmlns:a16="http://schemas.microsoft.com/office/drawing/2014/main" id="{CA3AC2AD-98E8-50DB-7C03-11087391AA96}"/>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l="4262" t="2324" r="2090" b="784"/>
          <a:stretch/>
        </p:blipFill>
        <p:spPr bwMode="auto">
          <a:xfrm>
            <a:off x="19387457" y="5564778"/>
            <a:ext cx="11493500" cy="1583218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11AEE34-B77B-D62F-E461-F8E5312E0B44}"/>
              </a:ext>
            </a:extLst>
          </p:cNvPr>
          <p:cNvSpPr txBox="1"/>
          <p:nvPr/>
        </p:nvSpPr>
        <p:spPr>
          <a:xfrm>
            <a:off x="19387457" y="21396960"/>
            <a:ext cx="11493500" cy="307777"/>
          </a:xfrm>
          <a:prstGeom prst="rect">
            <a:avLst/>
          </a:prstGeom>
          <a:noFill/>
        </p:spPr>
        <p:txBody>
          <a:bodyPr wrap="square">
            <a:spAutoFit/>
          </a:bodyPr>
          <a:lstStyle/>
          <a:p>
            <a:r>
              <a:rPr lang="en-US" sz="1400" dirty="0">
                <a:latin typeface="Lora" pitchFamily="2" charset="0"/>
              </a:rPr>
              <a:t>Images courtesy of </a:t>
            </a:r>
            <a:r>
              <a:rPr lang="en-US" sz="1400" dirty="0" err="1">
                <a:latin typeface="Lora" pitchFamily="2" charset="0"/>
              </a:rPr>
              <a:t>Westlands</a:t>
            </a:r>
            <a:r>
              <a:rPr lang="en-US" sz="1400" dirty="0">
                <a:latin typeface="Lora" pitchFamily="2" charset="0"/>
              </a:rPr>
              <a:t> Water District GSA</a:t>
            </a:r>
          </a:p>
        </p:txBody>
      </p:sp>
    </p:spTree>
    <p:extLst>
      <p:ext uri="{BB962C8B-B14F-4D97-AF65-F5344CB8AC3E}">
        <p14:creationId xmlns:p14="http://schemas.microsoft.com/office/powerpoint/2010/main" val="338976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72947FF-511F-A6B5-86E8-45D0ED992CCC}"/>
              </a:ext>
            </a:extLst>
          </p:cNvPr>
          <p:cNvSpPr>
            <a:spLocks noGrp="1"/>
          </p:cNvSpPr>
          <p:nvPr>
            <p:ph type="body" sz="quarter" idx="12"/>
          </p:nvPr>
        </p:nvSpPr>
        <p:spPr>
          <a:xfrm>
            <a:off x="1284288" y="1095517"/>
            <a:ext cx="29999276" cy="2217113"/>
          </a:xfrm>
        </p:spPr>
        <p:txBody>
          <a:bodyPr>
            <a:noAutofit/>
          </a:bodyPr>
          <a:lstStyle/>
          <a:p>
            <a:r>
              <a:rPr lang="en-US" sz="8000" dirty="0"/>
              <a:t>Lower Salinas Valley Multi-Benefit Land Repurposing Strategy </a:t>
            </a:r>
            <a:br>
              <a:rPr lang="en-US" sz="8000" dirty="0"/>
            </a:br>
            <a:r>
              <a:rPr lang="en-US" sz="8000" dirty="0"/>
              <a:t>and Phase 1 Project Development</a:t>
            </a:r>
          </a:p>
        </p:txBody>
      </p:sp>
      <p:sp>
        <p:nvSpPr>
          <p:cNvPr id="5" name="Text Placeholder 4">
            <a:extLst>
              <a:ext uri="{FF2B5EF4-FFF2-40B4-BE49-F238E27FC236}">
                <a16:creationId xmlns:a16="http://schemas.microsoft.com/office/drawing/2014/main" id="{673485D4-A240-98A2-1761-827E73544508}"/>
              </a:ext>
            </a:extLst>
          </p:cNvPr>
          <p:cNvSpPr>
            <a:spLocks noGrp="1"/>
          </p:cNvSpPr>
          <p:nvPr>
            <p:ph type="body" sz="quarter" idx="13"/>
          </p:nvPr>
        </p:nvSpPr>
        <p:spPr>
          <a:xfrm>
            <a:off x="1284288" y="3478885"/>
            <a:ext cx="16576675" cy="1127125"/>
          </a:xfrm>
        </p:spPr>
        <p:txBody>
          <a:bodyPr/>
          <a:lstStyle/>
          <a:p>
            <a:r>
              <a:rPr lang="en-US" dirty="0"/>
              <a:t>California Marine Sanctuary Foundation</a:t>
            </a:r>
          </a:p>
        </p:txBody>
      </p:sp>
      <p:sp>
        <p:nvSpPr>
          <p:cNvPr id="6" name="Text Placeholder 5">
            <a:extLst>
              <a:ext uri="{FF2B5EF4-FFF2-40B4-BE49-F238E27FC236}">
                <a16:creationId xmlns:a16="http://schemas.microsoft.com/office/drawing/2014/main" id="{7EF0ABB2-19C9-C93F-FD61-911AB9720008}"/>
              </a:ext>
            </a:extLst>
          </p:cNvPr>
          <p:cNvSpPr>
            <a:spLocks noGrp="1"/>
          </p:cNvSpPr>
          <p:nvPr>
            <p:ph type="body" sz="quarter" idx="14"/>
          </p:nvPr>
        </p:nvSpPr>
        <p:spPr>
          <a:xfrm>
            <a:off x="4968874" y="12573842"/>
            <a:ext cx="12892089" cy="8276240"/>
          </a:xfrm>
        </p:spPr>
        <p:txBody>
          <a:bodyPr vert="horz" lIns="91440" tIns="45720" rIns="91440" bIns="45720" rtlCol="0" anchor="t">
            <a:normAutofit/>
          </a:bodyPr>
          <a:lstStyle/>
          <a:p>
            <a:r>
              <a:rPr lang="en-US" sz="3400" dirty="0">
                <a:latin typeface="Lora"/>
              </a:rPr>
              <a:t>This grant will fund work by a broad coalition of partners from multiple sectors, including disadvantaged communities and tribes, to strategically and voluntarily repurpose the Lower Salinas Valley's least viable agricultural lands to produce multiple water resource benefits. Partners collaborate on planning, developing and implementing strategies to fallow and repurpose agricultural lands for floodplain and habitat benefits. The majority of the funding will be used to acquire easements and fee title to land identified for floodplain setbacks and recharge areas and will facilitate progress toward completing project designs.</a:t>
            </a:r>
          </a:p>
        </p:txBody>
      </p:sp>
      <p:sp>
        <p:nvSpPr>
          <p:cNvPr id="7" name="Text Placeholder 6">
            <a:extLst>
              <a:ext uri="{FF2B5EF4-FFF2-40B4-BE49-F238E27FC236}">
                <a16:creationId xmlns:a16="http://schemas.microsoft.com/office/drawing/2014/main" id="{FF1A4966-C678-F1CB-9CC0-75C88EDBAC79}"/>
              </a:ext>
            </a:extLst>
          </p:cNvPr>
          <p:cNvSpPr>
            <a:spLocks noGrp="1"/>
          </p:cNvSpPr>
          <p:nvPr>
            <p:ph type="body" sz="quarter" idx="15"/>
          </p:nvPr>
        </p:nvSpPr>
        <p:spPr/>
        <p:txBody>
          <a:bodyPr/>
          <a:lstStyle/>
          <a:p>
            <a:r>
              <a:rPr lang="en-US" dirty="0"/>
              <a:t>Salinas Valley Basin Groundwater Sustainability Agency</a:t>
            </a:r>
          </a:p>
          <a:p>
            <a:r>
              <a:rPr lang="en-US" dirty="0"/>
              <a:t>Central Coast Wetlands Group</a:t>
            </a:r>
          </a:p>
          <a:p>
            <a:r>
              <a:rPr lang="en-US" dirty="0"/>
              <a:t>City of Salinas</a:t>
            </a:r>
          </a:p>
          <a:p>
            <a:r>
              <a:rPr lang="en-US" dirty="0"/>
              <a:t>Ag Land Trust</a:t>
            </a:r>
          </a:p>
          <a:p>
            <a:r>
              <a:rPr lang="en-US" dirty="0"/>
              <a:t>Elkhorn Slough Foundation</a:t>
            </a:r>
          </a:p>
          <a:p>
            <a:r>
              <a:rPr lang="en-US" dirty="0"/>
              <a:t>Amah </a:t>
            </a:r>
            <a:r>
              <a:rPr lang="en-US" dirty="0" err="1"/>
              <a:t>Mutsun</a:t>
            </a:r>
            <a:r>
              <a:rPr lang="en-US" dirty="0"/>
              <a:t> Land Trust</a:t>
            </a:r>
          </a:p>
          <a:p>
            <a:r>
              <a:rPr lang="en-US" dirty="0"/>
              <a:t>Resource Conservation District of Monterey County</a:t>
            </a:r>
          </a:p>
          <a:p>
            <a:r>
              <a:rPr lang="en-US" dirty="0"/>
              <a:t>Monterey County Water Resources Agency</a:t>
            </a:r>
          </a:p>
          <a:p>
            <a:r>
              <a:rPr lang="en-US" dirty="0"/>
              <a:t>Castroville Community Services District</a:t>
            </a:r>
          </a:p>
        </p:txBody>
      </p:sp>
      <p:pic>
        <p:nvPicPr>
          <p:cNvPr id="3" name="Picture Placeholder 2">
            <a:extLst>
              <a:ext uri="{FF2B5EF4-FFF2-40B4-BE49-F238E27FC236}">
                <a16:creationId xmlns:a16="http://schemas.microsoft.com/office/drawing/2014/main" id="{EE7795A3-ACEB-250B-D1CF-4FB3A5CC05A4}"/>
              </a:ext>
            </a:extLst>
          </p:cNvPr>
          <p:cNvPicPr>
            <a:picLocks noGrp="1" noChangeAspect="1"/>
          </p:cNvPicPr>
          <p:nvPr>
            <p:ph type="pic" sz="quarter" idx="10"/>
          </p:nvPr>
        </p:nvPicPr>
        <p:blipFill rotWithShape="1">
          <a:blip r:embed="rId2"/>
          <a:srcRect t="148" b="13275"/>
          <a:stretch/>
        </p:blipFill>
        <p:spPr>
          <a:xfrm>
            <a:off x="20055839" y="5915139"/>
            <a:ext cx="10363201" cy="6933024"/>
          </a:xfrm>
          <a:prstGeom prst="rect">
            <a:avLst/>
          </a:prstGeom>
          <a:ln>
            <a:solidFill>
              <a:schemeClr val="bg1">
                <a:lumMod val="85000"/>
              </a:schemeClr>
            </a:solidFill>
          </a:ln>
        </p:spPr>
      </p:pic>
      <p:pic>
        <p:nvPicPr>
          <p:cNvPr id="8" name="Picture 7">
            <a:extLst>
              <a:ext uri="{FF2B5EF4-FFF2-40B4-BE49-F238E27FC236}">
                <a16:creationId xmlns:a16="http://schemas.microsoft.com/office/drawing/2014/main" id="{5DAD9917-C916-1AB8-AD3A-4A08DB182A0C}"/>
              </a:ext>
            </a:extLst>
          </p:cNvPr>
          <p:cNvPicPr>
            <a:picLocks noChangeAspect="1"/>
          </p:cNvPicPr>
          <p:nvPr/>
        </p:nvPicPr>
        <p:blipFill rotWithShape="1">
          <a:blip r:embed="rId3"/>
          <a:srcRect l="1194" t="9192" r="1945" b="8711"/>
          <a:stretch/>
        </p:blipFill>
        <p:spPr>
          <a:xfrm>
            <a:off x="20055838" y="13122482"/>
            <a:ext cx="10363201" cy="2677291"/>
          </a:xfrm>
          <a:prstGeom prst="rect">
            <a:avLst/>
          </a:prstGeom>
          <a:ln>
            <a:solidFill>
              <a:schemeClr val="tx1"/>
            </a:solidFill>
          </a:ln>
        </p:spPr>
      </p:pic>
      <p:pic>
        <p:nvPicPr>
          <p:cNvPr id="9" name="Google Shape;88;p16">
            <a:extLst>
              <a:ext uri="{FF2B5EF4-FFF2-40B4-BE49-F238E27FC236}">
                <a16:creationId xmlns:a16="http://schemas.microsoft.com/office/drawing/2014/main" id="{A2715EF7-6C6F-322B-D057-A6A51BA4D697}"/>
              </a:ext>
            </a:extLst>
          </p:cNvPr>
          <p:cNvPicPr preferRelativeResize="0">
            <a:picLocks noChangeAspect="1"/>
          </p:cNvPicPr>
          <p:nvPr/>
        </p:nvPicPr>
        <p:blipFill rotWithShape="1">
          <a:blip r:embed="rId4">
            <a:alphaModFix/>
          </a:blip>
          <a:srcRect l="38613" t="3076" r="8279" b="39508"/>
          <a:stretch/>
        </p:blipFill>
        <p:spPr>
          <a:xfrm>
            <a:off x="20055839" y="16046694"/>
            <a:ext cx="10363201" cy="3656571"/>
          </a:xfrm>
          <a:prstGeom prst="rect">
            <a:avLst/>
          </a:prstGeom>
          <a:noFill/>
          <a:ln>
            <a:noFill/>
          </a:ln>
        </p:spPr>
      </p:pic>
    </p:spTree>
    <p:extLst>
      <p:ext uri="{BB962C8B-B14F-4D97-AF65-F5344CB8AC3E}">
        <p14:creationId xmlns:p14="http://schemas.microsoft.com/office/powerpoint/2010/main" val="2833258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72947FF-511F-A6B5-86E8-45D0ED992CCC}"/>
              </a:ext>
            </a:extLst>
          </p:cNvPr>
          <p:cNvSpPr>
            <a:spLocks noGrp="1"/>
          </p:cNvSpPr>
          <p:nvPr>
            <p:ph type="body" sz="quarter" idx="12"/>
          </p:nvPr>
        </p:nvSpPr>
        <p:spPr/>
        <p:txBody>
          <a:bodyPr vert="horz" wrap="square" lIns="0" tIns="45720" rIns="0" bIns="45720" rtlCol="0" anchor="t">
            <a:normAutofit fontScale="92500" lnSpcReduction="20000"/>
          </a:bodyPr>
          <a:lstStyle/>
          <a:p>
            <a:r>
              <a:rPr lang="en-US">
                <a:latin typeface="Roboto"/>
                <a:ea typeface="Roboto"/>
                <a:cs typeface="Roboto"/>
              </a:rPr>
              <a:t>Tule Subbasin Multi-benefit Land Repurposing Program</a:t>
            </a:r>
          </a:p>
        </p:txBody>
      </p:sp>
      <p:sp>
        <p:nvSpPr>
          <p:cNvPr id="5" name="Text Placeholder 4">
            <a:extLst>
              <a:ext uri="{FF2B5EF4-FFF2-40B4-BE49-F238E27FC236}">
                <a16:creationId xmlns:a16="http://schemas.microsoft.com/office/drawing/2014/main" id="{673485D4-A240-98A2-1761-827E73544508}"/>
              </a:ext>
            </a:extLst>
          </p:cNvPr>
          <p:cNvSpPr>
            <a:spLocks noGrp="1"/>
          </p:cNvSpPr>
          <p:nvPr>
            <p:ph type="body" sz="quarter" idx="13"/>
          </p:nvPr>
        </p:nvSpPr>
        <p:spPr>
          <a:xfrm>
            <a:off x="1284287" y="3312631"/>
            <a:ext cx="19580657" cy="1127125"/>
          </a:xfrm>
        </p:spPr>
        <p:txBody>
          <a:bodyPr>
            <a:normAutofit fontScale="92500"/>
          </a:bodyPr>
          <a:lstStyle/>
          <a:p>
            <a:r>
              <a:rPr lang="en-US" dirty="0"/>
              <a:t>Pixley Irrigation District Groundwater Sustainability Agency</a:t>
            </a:r>
          </a:p>
        </p:txBody>
      </p:sp>
      <p:sp>
        <p:nvSpPr>
          <p:cNvPr id="6" name="Text Placeholder 5">
            <a:extLst>
              <a:ext uri="{FF2B5EF4-FFF2-40B4-BE49-F238E27FC236}">
                <a16:creationId xmlns:a16="http://schemas.microsoft.com/office/drawing/2014/main" id="{7EF0ABB2-19C9-C93F-FD61-911AB9720008}"/>
              </a:ext>
            </a:extLst>
          </p:cNvPr>
          <p:cNvSpPr>
            <a:spLocks noGrp="1"/>
          </p:cNvSpPr>
          <p:nvPr>
            <p:ph type="body" sz="quarter" idx="14"/>
          </p:nvPr>
        </p:nvSpPr>
        <p:spPr/>
        <p:txBody>
          <a:bodyPr vert="horz" lIns="91440" tIns="45720" rIns="91440" bIns="45720" rtlCol="0" anchor="t">
            <a:normAutofit/>
          </a:bodyPr>
          <a:lstStyle/>
          <a:p>
            <a:r>
              <a:rPr lang="en-US" dirty="0">
                <a:latin typeface="Lora"/>
              </a:rPr>
              <a:t>This proposal aims to facilitate strategic land retirement, restore habitat, and protect and enhance water resources throughout the critically overdrafted Tule Subbasin to meet regional economic, environmental, and social needs. The proposal includes planning and implementation within the three priority subregions most in need of land repurposing, as well as a subbasin-wide plan to apply lessons learned from land repurposing in the three priority areas across the subbasin.</a:t>
            </a:r>
          </a:p>
          <a:p>
            <a:r>
              <a:rPr lang="en-US" dirty="0">
                <a:latin typeface="Lora"/>
              </a:rPr>
              <a:t>The proposal includes funding for pilot projects that will be representative of future regional work, such as upland restoration of fallowed lands, as well as additional funding to implement yet to be identified projects. This proposal includes partnerships with a diverse group of stakeholders including water agencies, disadvantaged communities, and environmental groups, that support the coordinated execution of the project.</a:t>
            </a:r>
          </a:p>
        </p:txBody>
      </p:sp>
      <p:sp>
        <p:nvSpPr>
          <p:cNvPr id="7" name="Text Placeholder 6">
            <a:extLst>
              <a:ext uri="{FF2B5EF4-FFF2-40B4-BE49-F238E27FC236}">
                <a16:creationId xmlns:a16="http://schemas.microsoft.com/office/drawing/2014/main" id="{FF1A4966-C678-F1CB-9CC0-75C88EDBAC79}"/>
              </a:ext>
            </a:extLst>
          </p:cNvPr>
          <p:cNvSpPr>
            <a:spLocks noGrp="1"/>
          </p:cNvSpPr>
          <p:nvPr>
            <p:ph type="body" sz="quarter" idx="15"/>
          </p:nvPr>
        </p:nvSpPr>
        <p:spPr/>
        <p:txBody>
          <a:bodyPr/>
          <a:lstStyle/>
          <a:p>
            <a:r>
              <a:rPr lang="en-US" dirty="0"/>
              <a:t>Eastern Tule Groundwater Sustainability Agency</a:t>
            </a:r>
          </a:p>
          <a:p>
            <a:r>
              <a:rPr lang="en-US" dirty="0"/>
              <a:t>Tri-County Water Authority Groundwater Sustainability Agency</a:t>
            </a:r>
          </a:p>
          <a:p>
            <a:r>
              <a:rPr lang="en-US" dirty="0"/>
              <a:t>The Nature Conservancy</a:t>
            </a:r>
          </a:p>
          <a:p>
            <a:r>
              <a:rPr lang="en-US" dirty="0"/>
              <a:t>Audubon California</a:t>
            </a:r>
          </a:p>
          <a:p>
            <a:r>
              <a:rPr lang="en-US" dirty="0"/>
              <a:t>The Tule Basin Land &amp; Water Conservation Trust</a:t>
            </a:r>
          </a:p>
          <a:p>
            <a:r>
              <a:rPr lang="en-US" dirty="0"/>
              <a:t>Sequoia Riverlands Trust</a:t>
            </a:r>
          </a:p>
          <a:p>
            <a:r>
              <a:rPr lang="en-US" dirty="0"/>
              <a:t>Self-Help Enterprises</a:t>
            </a:r>
          </a:p>
          <a:p>
            <a:r>
              <a:rPr lang="en-US" dirty="0" err="1"/>
              <a:t>SocioEnvironmental</a:t>
            </a:r>
            <a:r>
              <a:rPr lang="en-US" dirty="0"/>
              <a:t> and Education Network </a:t>
            </a:r>
          </a:p>
          <a:p>
            <a:r>
              <a:rPr lang="en-US" dirty="0"/>
              <a:t>UC Merced</a:t>
            </a:r>
          </a:p>
          <a:p>
            <a:r>
              <a:rPr lang="en-US" dirty="0"/>
              <a:t>The Tulare Basin Watershed Partnership Network</a:t>
            </a:r>
          </a:p>
        </p:txBody>
      </p:sp>
      <p:pic>
        <p:nvPicPr>
          <p:cNvPr id="2050" name="Picture 2">
            <a:extLst>
              <a:ext uri="{FF2B5EF4-FFF2-40B4-BE49-F238E27FC236}">
                <a16:creationId xmlns:a16="http://schemas.microsoft.com/office/drawing/2014/main" id="{57C265A1-E45B-B333-637F-CADAD02D932F}"/>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l="10005" t="15570" r="12601" b="2282"/>
          <a:stretch/>
        </p:blipFill>
        <p:spPr bwMode="auto">
          <a:xfrm>
            <a:off x="19888200" y="5905501"/>
            <a:ext cx="11706225" cy="7905750"/>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81EA479-101B-0F81-269A-18E0675ED8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25633" y="12355108"/>
            <a:ext cx="1533265" cy="1400724"/>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BF60C8AD-C66A-B2EB-8489-F9BDA7FC5AA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9782"/>
          <a:stretch/>
        </p:blipFill>
        <p:spPr bwMode="auto">
          <a:xfrm>
            <a:off x="20642605" y="12632199"/>
            <a:ext cx="3108703" cy="1123633"/>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2055" name="Picture 7">
            <a:extLst>
              <a:ext uri="{FF2B5EF4-FFF2-40B4-BE49-F238E27FC236}">
                <a16:creationId xmlns:a16="http://schemas.microsoft.com/office/drawing/2014/main" id="{0BD73945-E7FB-70A5-D041-9530DE1F61B7}"/>
              </a:ext>
            </a:extLst>
          </p:cNvPr>
          <p:cNvPicPr>
            <a:picLocks noGrp="1" noChangeAspect="1" noChangeArrowheads="1"/>
          </p:cNvPicPr>
          <p:nvPr>
            <p:ph type="pic" sz="quarter" idx="11"/>
          </p:nvPr>
        </p:nvPicPr>
        <p:blipFill>
          <a:blip r:embed="rId5">
            <a:extLst>
              <a:ext uri="{28A0092B-C50C-407E-A947-70E740481C1C}">
                <a14:useLocalDpi xmlns:a14="http://schemas.microsoft.com/office/drawing/2010/main" val="0"/>
              </a:ext>
            </a:extLst>
          </a:blip>
          <a:srcRect t="1003" b="1003"/>
          <a:stretch>
            <a:fillRect/>
          </a:stretch>
        </p:blipFill>
        <p:spPr bwMode="auto">
          <a:xfrm>
            <a:off x="19888200" y="14413491"/>
            <a:ext cx="11706225" cy="6452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705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72947FF-511F-A6B5-86E8-45D0ED992CCC}"/>
              </a:ext>
            </a:extLst>
          </p:cNvPr>
          <p:cNvSpPr>
            <a:spLocks noGrp="1"/>
          </p:cNvSpPr>
          <p:nvPr>
            <p:ph type="body" sz="quarter" idx="12"/>
          </p:nvPr>
        </p:nvSpPr>
        <p:spPr/>
        <p:txBody>
          <a:bodyPr>
            <a:normAutofit fontScale="92500" lnSpcReduction="20000"/>
          </a:bodyPr>
          <a:lstStyle/>
          <a:p>
            <a:r>
              <a:rPr lang="en-US" dirty="0"/>
              <a:t>MLRP Grant for the Kaweah Subbasin</a:t>
            </a:r>
          </a:p>
        </p:txBody>
      </p:sp>
      <p:sp>
        <p:nvSpPr>
          <p:cNvPr id="5" name="Text Placeholder 4">
            <a:extLst>
              <a:ext uri="{FF2B5EF4-FFF2-40B4-BE49-F238E27FC236}">
                <a16:creationId xmlns:a16="http://schemas.microsoft.com/office/drawing/2014/main" id="{673485D4-A240-98A2-1761-827E73544508}"/>
              </a:ext>
            </a:extLst>
          </p:cNvPr>
          <p:cNvSpPr>
            <a:spLocks noGrp="1"/>
          </p:cNvSpPr>
          <p:nvPr>
            <p:ph type="body" sz="quarter" idx="13"/>
          </p:nvPr>
        </p:nvSpPr>
        <p:spPr/>
        <p:txBody>
          <a:bodyPr/>
          <a:lstStyle/>
          <a:p>
            <a:r>
              <a:rPr lang="en-US" dirty="0"/>
              <a:t>Kaweah Delta Water Conservation District</a:t>
            </a:r>
          </a:p>
        </p:txBody>
      </p:sp>
      <p:sp>
        <p:nvSpPr>
          <p:cNvPr id="6" name="Text Placeholder 5">
            <a:extLst>
              <a:ext uri="{FF2B5EF4-FFF2-40B4-BE49-F238E27FC236}">
                <a16:creationId xmlns:a16="http://schemas.microsoft.com/office/drawing/2014/main" id="{7EF0ABB2-19C9-C93F-FD61-911AB9720008}"/>
              </a:ext>
            </a:extLst>
          </p:cNvPr>
          <p:cNvSpPr>
            <a:spLocks noGrp="1"/>
          </p:cNvSpPr>
          <p:nvPr>
            <p:ph type="body" sz="quarter" idx="14"/>
          </p:nvPr>
        </p:nvSpPr>
        <p:spPr>
          <a:xfrm>
            <a:off x="4968873" y="12096206"/>
            <a:ext cx="14311904" cy="8988739"/>
          </a:xfrm>
        </p:spPr>
        <p:txBody>
          <a:bodyPr vert="horz" lIns="91440" tIns="45720" rIns="91440" bIns="45720" rtlCol="0" anchor="t">
            <a:normAutofit fontScale="92500"/>
          </a:bodyPr>
          <a:lstStyle/>
          <a:p>
            <a:r>
              <a:rPr lang="en-US" dirty="0">
                <a:latin typeface="Lora"/>
              </a:rPr>
              <a:t>This proposal will result in the selection of multi-benefit land repurposing activities that manage groundwater supply, protect the land-based economy, provide medium- and long-term drought relief, restore wildlife habitat, and provide direct benefits to disadvantaged communities in a critically overdrafted sub-basin. The applicant is offering a competitive project application open to individual landowners and organizations. The Kaweah is implementing a broad community engagement approach to solicit projects and inform a multi-benefit agricultural land repurposing plan, through which they will identify which land repurposing strategies make most sense for their region and offer repurposing tools created through MLRP to landowners and GSAs.</a:t>
            </a:r>
          </a:p>
          <a:p>
            <a:r>
              <a:rPr lang="en-US" dirty="0">
                <a:latin typeface="Lora"/>
              </a:rPr>
              <a:t>The primary goal is to repurpose land with the intent to restore habitat. The applicant and their partners are collaborating with stakeholders representing an array of interests, including farmers and ranchers, disadvantaged communities, and land conservation.  Projects selected for implementation will be conducted on lands least viable for agriculture and that contribute to resource connectivity.</a:t>
            </a:r>
          </a:p>
        </p:txBody>
      </p:sp>
      <p:sp>
        <p:nvSpPr>
          <p:cNvPr id="7" name="Text Placeholder 6">
            <a:extLst>
              <a:ext uri="{FF2B5EF4-FFF2-40B4-BE49-F238E27FC236}">
                <a16:creationId xmlns:a16="http://schemas.microsoft.com/office/drawing/2014/main" id="{FF1A4966-C678-F1CB-9CC0-75C88EDBAC79}"/>
              </a:ext>
            </a:extLst>
          </p:cNvPr>
          <p:cNvSpPr>
            <a:spLocks noGrp="1"/>
          </p:cNvSpPr>
          <p:nvPr>
            <p:ph type="body" sz="quarter" idx="15"/>
          </p:nvPr>
        </p:nvSpPr>
        <p:spPr/>
        <p:txBody>
          <a:bodyPr numCol="1"/>
          <a:lstStyle/>
          <a:p>
            <a:r>
              <a:rPr lang="en-US" dirty="0"/>
              <a:t>East Kaweah Groundwater Sustainability Agency</a:t>
            </a:r>
          </a:p>
          <a:p>
            <a:r>
              <a:rPr lang="en-US" dirty="0"/>
              <a:t>Mid-Kaweah Groundwater Sustainability Agency</a:t>
            </a:r>
          </a:p>
          <a:p>
            <a:r>
              <a:rPr lang="en-US" dirty="0"/>
              <a:t>Greater Kaweah Groundwater Sustainability Agency</a:t>
            </a:r>
          </a:p>
          <a:p>
            <a:r>
              <a:rPr lang="en-US" dirty="0"/>
              <a:t>Sequoia Riverlands Trust</a:t>
            </a:r>
          </a:p>
        </p:txBody>
      </p:sp>
      <p:pic>
        <p:nvPicPr>
          <p:cNvPr id="3074" name="Picture 2">
            <a:extLst>
              <a:ext uri="{FF2B5EF4-FFF2-40B4-BE49-F238E27FC236}">
                <a16:creationId xmlns:a16="http://schemas.microsoft.com/office/drawing/2014/main" id="{C9834A32-6C29-7C07-3E4C-AB14C9CA5229}"/>
              </a:ext>
            </a:extLst>
          </p:cNvPr>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5824" b="5824"/>
          <a:stretch>
            <a:fillRect/>
          </a:stretch>
        </p:blipFill>
        <p:spPr bwMode="auto">
          <a:xfrm>
            <a:off x="20151043" y="14604288"/>
            <a:ext cx="11423073" cy="62963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DF548574-A43D-F111-0252-C44EA1FFA49D}"/>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t="105" b="231"/>
          <a:stretch/>
        </p:blipFill>
        <p:spPr bwMode="auto">
          <a:xfrm>
            <a:off x="20151043" y="5621057"/>
            <a:ext cx="11423073" cy="875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131169"/>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0B3C5D"/>
      </a:accent1>
      <a:accent2>
        <a:srgbClr val="C3820E"/>
      </a:accent2>
      <a:accent3>
        <a:srgbClr val="3B7EA1"/>
      </a:accent3>
      <a:accent4>
        <a:srgbClr val="FDB515"/>
      </a:accent4>
      <a:accent5>
        <a:srgbClr val="1D2730"/>
      </a:accent5>
      <a:accent6>
        <a:srgbClr val="516370"/>
      </a:accent6>
      <a:hlink>
        <a:srgbClr val="EBF1F5"/>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General Document" ma:contentTypeID="0x010100B5E723BB7F66412298F94789433FE2AA040100B1E7024C47FAFE40AE34B13237AB6686" ma:contentTypeVersion="3" ma:contentTypeDescription="Used for general documents" ma:contentTypeScope="" ma:versionID="7b691cf424c2febf030fc331edb56387">
  <xsd:schema xmlns:xsd="http://www.w3.org/2001/XMLSchema" xmlns:xs="http://www.w3.org/2001/XMLSchema" xmlns:p="http://schemas.microsoft.com/office/2006/metadata/properties" xmlns:ns2="7a336278-0556-40dc-ad1f-738db1cf740b" targetNamespace="http://schemas.microsoft.com/office/2006/metadata/properties" ma:root="true" ma:fieldsID="5a77392d2d85f9628422e1400a910fd9" ns2:_="">
    <xsd:import namespace="7a336278-0556-40dc-ad1f-738db1cf740b"/>
    <xsd:element name="properties">
      <xsd:complexType>
        <xsd:sequence>
          <xsd:element name="documentManagement">
            <xsd:complexType>
              <xsd:all>
                <xsd:element ref="ns2:j60a74bcc51d4f538b779647a2a71aa6" minOccurs="0"/>
                <xsd:element ref="ns2:h477cce3d7f141d1945d07e5695f78ad" minOccurs="0"/>
                <xsd:element ref="ns2:d98a67cd2c02468ea6d4be1da43b7176" minOccurs="0"/>
                <xsd:element ref="ns2:f8a8e2b6b8eb4c5ba4e592c4475c0bd1" minOccurs="0"/>
                <xsd:element ref="ns2:TaxKeywordTaxHTField" minOccurs="0"/>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336278-0556-40dc-ad1f-738db1cf740b" elementFormDefault="qualified">
    <xsd:import namespace="http://schemas.microsoft.com/office/2006/documentManagement/types"/>
    <xsd:import namespace="http://schemas.microsoft.com/office/infopath/2007/PartnerControls"/>
    <xsd:element name="j60a74bcc51d4f538b779647a2a71aa6" ma:index="6" ma:taxonomy="true" ma:internalName="j60a74bcc51d4f538b779647a2a71aa6" ma:taxonomyFieldName="scInformationFor" ma:displayName="Information For" ma:default="" ma:fieldId="{360a74bc-c51d-4f53-8b77-9647a2a71aa6}" ma:taxonomyMulti="true" ma:sspId="8e8bc76b-ab44-4d52-af8b-abc5cfd8d121" ma:termSetId="dc1d7abb-49ee-4016-ab08-5baf541a6cc6" ma:anchorId="00000000-0000-0000-0000-000000000000" ma:open="false" ma:isKeyword="false">
      <xsd:complexType>
        <xsd:sequence>
          <xsd:element ref="pc:Terms" minOccurs="0" maxOccurs="1"/>
        </xsd:sequence>
      </xsd:complexType>
    </xsd:element>
    <xsd:element name="h477cce3d7f141d1945d07e5695f78ad" ma:index="8" nillable="true" ma:taxonomy="true" ma:internalName="h477cce3d7f141d1945d07e5695f78ad" ma:taxonomyFieldName="scSubAudiences" ma:displayName="Sub-Audiences" ma:default="" ma:fieldId="{1477cce3-d7f1-41d1-945d-07e5695f78ad}" ma:taxonomyMulti="true" ma:sspId="8e8bc76b-ab44-4d52-af8b-abc5cfd8d121" ma:termSetId="f1e52c37-ca53-42bf-858d-9170a5ea9390" ma:anchorId="00000000-0000-0000-0000-000000000000" ma:open="false" ma:isKeyword="false">
      <xsd:complexType>
        <xsd:sequence>
          <xsd:element ref="pc:Terms" minOccurs="0" maxOccurs="1"/>
        </xsd:sequence>
      </xsd:complexType>
    </xsd:element>
    <xsd:element name="d98a67cd2c02468ea6d4be1da43b7176" ma:index="10" nillable="true" ma:taxonomy="true" ma:internalName="d98a67cd2c02468ea6d4be1da43b7176" ma:taxonomyFieldName="scTopics" ma:displayName="Topics" ma:default="" ma:fieldId="{d98a67cd-2c02-468e-a6d4-be1da43b7176}" ma:taxonomyMulti="true" ma:sspId="8e8bc76b-ab44-4d52-af8b-abc5cfd8d121" ma:termSetId="57e83770-8e40-4d39-ac29-07b49d018c97" ma:anchorId="00000000-0000-0000-0000-000000000000" ma:open="false" ma:isKeyword="false">
      <xsd:complexType>
        <xsd:sequence>
          <xsd:element ref="pc:Terms" minOccurs="0" maxOccurs="1"/>
        </xsd:sequence>
      </xsd:complexType>
    </xsd:element>
    <xsd:element name="f8a8e2b6b8eb4c5ba4e592c4475c0bd1" ma:index="12" nillable="true" ma:taxonomy="true" ma:internalName="f8a8e2b6b8eb4c5ba4e592c4475c0bd1" ma:taxonomyFieldName="scDivision" ma:displayName="Division" ma:default="" ma:fieldId="{f8a8e2b6-b8eb-4c5b-a4e5-92c4475c0bd1}" ma:sspId="8e8bc76b-ab44-4d52-af8b-abc5cfd8d121" ma:termSetId="c1b38adf-30a0-457d-829f-9fd6b6a05fd0" ma:anchorId="00000000-0000-0000-0000-000000000000" ma:open="false" ma:isKeyword="false">
      <xsd:complexType>
        <xsd:sequence>
          <xsd:element ref="pc:Terms" minOccurs="0" maxOccurs="1"/>
        </xsd:sequence>
      </xsd:complexType>
    </xsd:element>
    <xsd:element name="TaxKeywordTaxHTField" ma:index="16" nillable="true" ma:taxonomy="true" ma:internalName="TaxKeywordTaxHTField" ma:taxonomyFieldName="TaxKeyword" ma:displayName="Enterprise Keywords" ma:fieldId="{23f27201-bee3-471e-b2e7-b64fd8b7ca38}" ma:taxonomyMulti="true" ma:sspId="8e8bc76b-ab44-4d52-af8b-abc5cfd8d121" ma:termSetId="00000000-0000-0000-0000-000000000000" ma:anchorId="00000000-0000-0000-0000-000000000000" ma:open="true" ma:isKeyword="true">
      <xsd:complexType>
        <xsd:sequence>
          <xsd:element ref="pc:Terms" minOccurs="0" maxOccurs="1"/>
        </xsd:sequence>
      </xsd:complexType>
    </xsd:element>
    <xsd:element name="TaxCatchAll" ma:index="17" nillable="true" ma:displayName="Taxonomy Catch All Column" ma:hidden="true" ma:list="{6d546d0f-bc72-4f69-92be-93e125c07181}" ma:internalName="TaxCatchAll" ma:showField="CatchAllData" ma:web="7a336278-0556-40dc-ad1f-738db1cf740b">
      <xsd:complexType>
        <xsd:complexContent>
          <xsd:extension base="dms:MultiChoiceLookup">
            <xsd:sequence>
              <xsd:element name="Value" type="dms:Lookup" maxOccurs="unbounded" minOccurs="0" nillable="true"/>
            </xsd:sequence>
          </xsd:extension>
        </xsd:complexContent>
      </xsd:complexType>
    </xsd:element>
    <xsd:element name="TaxCatchAllLabel" ma:index="18" nillable="true" ma:displayName="Taxonomy Catch All Column1" ma:hidden="true" ma:list="{6d546d0f-bc72-4f69-92be-93e125c07181}" ma:internalName="TaxCatchAllLabel" ma:readOnly="true" ma:showField="CatchAllDataLabel" ma:web="7a336278-0556-40dc-ad1f-738db1cf74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8a8e2b6b8eb4c5ba4e592c4475c0bd1 xmlns="7a336278-0556-40dc-ad1f-738db1cf740b">
      <Terms xmlns="http://schemas.microsoft.com/office/infopath/2007/PartnerControls">
        <TermInfo xmlns="http://schemas.microsoft.com/office/infopath/2007/PartnerControls">
          <TermName xmlns="http://schemas.microsoft.com/office/infopath/2007/PartnerControls">Land Resource Protection</TermName>
          <TermId xmlns="http://schemas.microsoft.com/office/infopath/2007/PartnerControls">ca189a74-641f-44fd-92e1-defa7ebd845e</TermId>
        </TermInfo>
      </Terms>
    </f8a8e2b6b8eb4c5ba4e592c4475c0bd1>
    <j60a74bcc51d4f538b779647a2a71aa6 xmlns="7a336278-0556-40dc-ad1f-738db1cf740b">
      <Terms xmlns="http://schemas.microsoft.com/office/infopath/2007/PartnerControls">
        <TermInfo xmlns="http://schemas.microsoft.com/office/infopath/2007/PartnerControls">
          <TermName xmlns="http://schemas.microsoft.com/office/infopath/2007/PartnerControls">Funding, Grants ＆ Easements</TermName>
          <TermId xmlns="http://schemas.microsoft.com/office/infopath/2007/PartnerControls">1d326897-9d76-41e0-947d-e09e5d9d2d5c</TermId>
        </TermInfo>
        <TermInfo xmlns="http://schemas.microsoft.com/office/infopath/2007/PartnerControls">
          <TermName xmlns="http://schemas.microsoft.com/office/infopath/2007/PartnerControls">Government ＆ Partner Agencies</TermName>
          <TermId xmlns="http://schemas.microsoft.com/office/infopath/2007/PartnerControls">3cfbdcf6-b60a-473b-86c0-e52a5fa2093d</TermId>
        </TermInfo>
        <TermInfo xmlns="http://schemas.microsoft.com/office/infopath/2007/PartnerControls">
          <TermName xmlns="http://schemas.microsoft.com/office/infopath/2007/PartnerControls">Researchers ＆ Educators</TermName>
          <TermId xmlns="http://schemas.microsoft.com/office/infopath/2007/PartnerControls">533e310f-00e8-4113-8cea-c50761880dfd</TermId>
        </TermInfo>
      </Terms>
    </j60a74bcc51d4f538b779647a2a71aa6>
    <d98a67cd2c02468ea6d4be1da43b7176 xmlns="7a336278-0556-40dc-ad1f-738db1cf740b">
      <Terms xmlns="http://schemas.microsoft.com/office/infopath/2007/PartnerControls"/>
    </d98a67cd2c02468ea6d4be1da43b7176>
    <TaxKeywordTaxHTField xmlns="7a336278-0556-40dc-ad1f-738db1cf740b">
      <Terms xmlns="http://schemas.microsoft.com/office/infopath/2007/PartnerControls"/>
    </TaxKeywordTaxHTField>
    <h477cce3d7f141d1945d07e5695f78ad xmlns="7a336278-0556-40dc-ad1f-738db1cf740b">
      <Terms xmlns="http://schemas.microsoft.com/office/infopath/2007/PartnerControls"/>
    </h477cce3d7f141d1945d07e5695f78ad>
    <TaxCatchAll xmlns="7a336278-0556-40dc-ad1f-738db1cf740b">
      <Value>139</Value>
      <Value>138</Value>
      <Value>137</Value>
      <Value>148</Value>
    </TaxCatchAll>
  </documentManagement>
</p:properties>
</file>

<file path=customXml/itemProps1.xml><?xml version="1.0" encoding="utf-8"?>
<ds:datastoreItem xmlns:ds="http://schemas.openxmlformats.org/officeDocument/2006/customXml" ds:itemID="{CB71FF63-2AD4-4BA5-A9BC-EBD1ECFDD00F}"/>
</file>

<file path=customXml/itemProps2.xml><?xml version="1.0" encoding="utf-8"?>
<ds:datastoreItem xmlns:ds="http://schemas.openxmlformats.org/officeDocument/2006/customXml" ds:itemID="{D25BE6E3-9E02-4D36-996C-A7DFC3CF7C19}"/>
</file>

<file path=customXml/itemProps3.xml><?xml version="1.0" encoding="utf-8"?>
<ds:datastoreItem xmlns:ds="http://schemas.openxmlformats.org/officeDocument/2006/customXml" ds:itemID="{A187DC67-6FF1-4B15-BEFE-AA965386D23A}"/>
</file>

<file path=docProps/app.xml><?xml version="1.0" encoding="utf-8"?>
<Properties xmlns="http://schemas.openxmlformats.org/officeDocument/2006/extended-properties" xmlns:vt="http://schemas.openxmlformats.org/officeDocument/2006/docPropsVTypes">
  <Template>office theme</Template>
  <TotalTime>2976</TotalTime>
  <Words>725</Words>
  <Application>Microsoft Office PowerPoint</Application>
  <PresentationFormat>Custom</PresentationFormat>
  <Paragraphs>43</Paragraphs>
  <Slides>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Arial</vt:lpstr>
      <vt:lpstr>Calibri</vt:lpstr>
      <vt:lpstr>Calibri Light</vt:lpstr>
      <vt:lpstr>Lora</vt:lpstr>
      <vt:lpstr>Roboto</vt: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Round 1 Block Grantees</dc:title>
  <dc:creator>Kelley, Melinda@DOC</dc:creator>
  <cp:keywords/>
  <cp:lastModifiedBy>Kelley, Melinda@DOC</cp:lastModifiedBy>
  <cp:revision>22</cp:revision>
  <dcterms:created xsi:type="dcterms:W3CDTF">2023-09-12T17:35:17Z</dcterms:created>
  <dcterms:modified xsi:type="dcterms:W3CDTF">2023-09-19T17:43:32Z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0x010100B5E723BB7F66412298F94789433FE2AA040100B1E7024C47FAFE40AE34B13237AB6686</vt:lpwstr>
  </property>
  <property fmtid="{D5CDD505-2E9C-101B-9397-08002B2CF9AE}" pid="3" name="TaxKeyword">
    <vt:lpwstr/>
  </property>
  <property fmtid="{D5CDD505-2E9C-101B-9397-08002B2CF9AE}" pid="4" name="scTopics">
    <vt:lpwstr/>
  </property>
  <property fmtid="{D5CDD505-2E9C-101B-9397-08002B2CF9AE}" pid="5" name="scDivision">
    <vt:lpwstr>148;#Land Resource Protection|ca189a74-641f-44fd-92e1-defa7ebd845e</vt:lpwstr>
  </property>
  <property fmtid="{D5CDD505-2E9C-101B-9397-08002B2CF9AE}" pid="6" name="scInformationFor">
    <vt:lpwstr>137;#Funding, Grants ＆ Easements|1d326897-9d76-41e0-947d-e09e5d9d2d5c;#138;#Government ＆ Partner Agencies|3cfbdcf6-b60a-473b-86c0-e52a5fa2093d;#139;#Researchers ＆ Educators|533e310f-00e8-4113-8cea-c50761880dfd</vt:lpwstr>
  </property>
  <property fmtid="{D5CDD505-2E9C-101B-9397-08002B2CF9AE}" pid="7" name="scSubAudiences">
    <vt:lpwstr/>
  </property>
</Properties>
</file>