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96" r:id="rId5"/>
    <p:sldId id="315" r:id="rId6"/>
    <p:sldId id="301" r:id="rId7"/>
    <p:sldId id="285" r:id="rId8"/>
    <p:sldId id="287" r:id="rId9"/>
    <p:sldId id="312" r:id="rId10"/>
    <p:sldId id="283" r:id="rId11"/>
    <p:sldId id="317" r:id="rId12"/>
    <p:sldId id="313" r:id="rId13"/>
    <p:sldId id="306" r:id="rId14"/>
    <p:sldId id="293" r:id="rId15"/>
    <p:sldId id="295" r:id="rId16"/>
    <p:sldId id="302" r:id="rId17"/>
    <p:sldId id="303" r:id="rId18"/>
    <p:sldId id="304" r:id="rId19"/>
    <p:sldId id="314" r:id="rId20"/>
    <p:sldId id="318" r:id="rId21"/>
    <p:sldId id="305" r:id="rId22"/>
    <p:sldId id="307" r:id="rId23"/>
    <p:sldId id="310" r:id="rId24"/>
    <p:sldId id="311" r:id="rId25"/>
    <p:sldId id="308" r:id="rId26"/>
    <p:sldId id="309" r:id="rId27"/>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latt, Amanda@DOC" initials="PA" lastIdx="1" clrIdx="0">
    <p:extLst>
      <p:ext uri="{19B8F6BF-5375-455C-9EA6-DF929625EA0E}">
        <p15:presenceInfo xmlns:p15="http://schemas.microsoft.com/office/powerpoint/2012/main" userId="S-1-5-21-2028227620-1028223836-1291082073-280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BB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76" autoAdjust="0"/>
    <p:restoredTop sz="79889" autoAdjust="0"/>
  </p:normalViewPr>
  <p:slideViewPr>
    <p:cSldViewPr>
      <p:cViewPr varScale="1">
        <p:scale>
          <a:sx n="104" d="100"/>
          <a:sy n="104" d="100"/>
        </p:scale>
        <p:origin x="1650" y="108"/>
      </p:cViewPr>
      <p:guideLst>
        <p:guide orient="horz" pos="2160"/>
        <p:guide pos="2880"/>
      </p:guideLst>
    </p:cSldViewPr>
  </p:slideViewPr>
  <p:outlineViewPr>
    <p:cViewPr>
      <p:scale>
        <a:sx n="33" d="100"/>
        <a:sy n="33" d="100"/>
      </p:scale>
      <p:origin x="0" y="-2136"/>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fld id="{F8A52A8E-4AE9-4BB8-96DC-B5E757DB8EA3}" type="datetimeFigureOut">
              <a:rPr lang="en-US" smtClean="0"/>
              <a:t>7/25/2017</a:t>
            </a:fld>
            <a:endParaRPr lang="en-US" dirty="0"/>
          </a:p>
        </p:txBody>
      </p:sp>
      <p:sp>
        <p:nvSpPr>
          <p:cNvPr id="4" name="Footer Placeholder 3"/>
          <p:cNvSpPr>
            <a:spLocks noGrp="1"/>
          </p:cNvSpPr>
          <p:nvPr>
            <p:ph type="ftr" sz="quarter" idx="2"/>
          </p:nvPr>
        </p:nvSpPr>
        <p:spPr>
          <a:xfrm>
            <a:off x="0" y="88058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050" y="8805863"/>
            <a:ext cx="3027363" cy="465137"/>
          </a:xfrm>
          <a:prstGeom prst="rect">
            <a:avLst/>
          </a:prstGeom>
        </p:spPr>
        <p:txBody>
          <a:bodyPr vert="horz" lIns="91440" tIns="45720" rIns="91440" bIns="45720" rtlCol="0" anchor="b"/>
          <a:lstStyle>
            <a:lvl1pPr algn="r">
              <a:defRPr sz="1200"/>
            </a:lvl1pPr>
          </a:lstStyle>
          <a:p>
            <a:fld id="{501A6FAE-E434-44B1-AA93-0C1C30889600}" type="slidenum">
              <a:rPr lang="en-US" smtClean="0"/>
              <a:t>‹#›</a:t>
            </a:fld>
            <a:endParaRPr lang="en-US" dirty="0"/>
          </a:p>
        </p:txBody>
      </p:sp>
    </p:spTree>
    <p:extLst>
      <p:ext uri="{BB962C8B-B14F-4D97-AF65-F5344CB8AC3E}">
        <p14:creationId xmlns:p14="http://schemas.microsoft.com/office/powerpoint/2010/main" val="1365400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5450"/>
          </a:xfrm>
          <a:prstGeom prst="rect">
            <a:avLst/>
          </a:prstGeom>
        </p:spPr>
        <p:txBody>
          <a:bodyPr vert="horz" lIns="91147" tIns="45574" rIns="91147" bIns="45574" rtlCol="0"/>
          <a:lstStyle>
            <a:lvl1pPr algn="l">
              <a:defRPr sz="1200"/>
            </a:lvl1pPr>
          </a:lstStyle>
          <a:p>
            <a:endParaRPr lang="en-US" dirty="0"/>
          </a:p>
        </p:txBody>
      </p:sp>
      <p:sp>
        <p:nvSpPr>
          <p:cNvPr id="3" name="Date Placeholder 2"/>
          <p:cNvSpPr>
            <a:spLocks noGrp="1"/>
          </p:cNvSpPr>
          <p:nvPr>
            <p:ph type="dt" idx="1"/>
          </p:nvPr>
        </p:nvSpPr>
        <p:spPr>
          <a:xfrm>
            <a:off x="3955953" y="0"/>
            <a:ext cx="3027466" cy="465450"/>
          </a:xfrm>
          <a:prstGeom prst="rect">
            <a:avLst/>
          </a:prstGeom>
        </p:spPr>
        <p:txBody>
          <a:bodyPr vert="horz" lIns="91147" tIns="45574" rIns="91147" bIns="45574" rtlCol="0"/>
          <a:lstStyle>
            <a:lvl1pPr algn="r">
              <a:defRPr sz="1200"/>
            </a:lvl1pPr>
          </a:lstStyle>
          <a:p>
            <a:fld id="{8B60036C-139E-4EFB-BD28-2FBE454259DE}" type="datetimeFigureOut">
              <a:rPr lang="en-US" smtClean="0"/>
              <a:pPr/>
              <a:t>7/25/2017</a:t>
            </a:fld>
            <a:endParaRPr lang="en-US" dirty="0"/>
          </a:p>
        </p:txBody>
      </p:sp>
      <p:sp>
        <p:nvSpPr>
          <p:cNvPr id="4" name="Slide Image Placeholder 3"/>
          <p:cNvSpPr>
            <a:spLocks noGrp="1" noRot="1" noChangeAspect="1"/>
          </p:cNvSpPr>
          <p:nvPr>
            <p:ph type="sldImg" idx="2"/>
          </p:nvPr>
        </p:nvSpPr>
        <p:spPr>
          <a:xfrm>
            <a:off x="1406525" y="1158875"/>
            <a:ext cx="4171950" cy="3128963"/>
          </a:xfrm>
          <a:prstGeom prst="rect">
            <a:avLst/>
          </a:prstGeom>
          <a:noFill/>
          <a:ln w="12700">
            <a:solidFill>
              <a:prstClr val="black"/>
            </a:solidFill>
          </a:ln>
        </p:spPr>
        <p:txBody>
          <a:bodyPr vert="horz" lIns="91147" tIns="45574" rIns="91147" bIns="45574" rtlCol="0" anchor="ctr"/>
          <a:lstStyle/>
          <a:p>
            <a:endParaRPr lang="en-US" dirty="0"/>
          </a:p>
        </p:txBody>
      </p:sp>
      <p:sp>
        <p:nvSpPr>
          <p:cNvPr id="5" name="Notes Placeholder 4"/>
          <p:cNvSpPr>
            <a:spLocks noGrp="1"/>
          </p:cNvSpPr>
          <p:nvPr>
            <p:ph type="body" sz="quarter" idx="3"/>
          </p:nvPr>
        </p:nvSpPr>
        <p:spPr>
          <a:xfrm>
            <a:off x="699133" y="4461353"/>
            <a:ext cx="5586735" cy="3650773"/>
          </a:xfrm>
          <a:prstGeom prst="rect">
            <a:avLst/>
          </a:prstGeom>
        </p:spPr>
        <p:txBody>
          <a:bodyPr vert="horz" lIns="91147" tIns="45574" rIns="91147" bIns="4557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05551"/>
            <a:ext cx="3027466" cy="465450"/>
          </a:xfrm>
          <a:prstGeom prst="rect">
            <a:avLst/>
          </a:prstGeom>
        </p:spPr>
        <p:txBody>
          <a:bodyPr vert="horz" lIns="91147" tIns="45574" rIns="91147" bIns="455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5953" y="8805551"/>
            <a:ext cx="3027466" cy="465450"/>
          </a:xfrm>
          <a:prstGeom prst="rect">
            <a:avLst/>
          </a:prstGeom>
        </p:spPr>
        <p:txBody>
          <a:bodyPr vert="horz" lIns="91147" tIns="45574" rIns="91147" bIns="45574" rtlCol="0" anchor="b"/>
          <a:lstStyle>
            <a:lvl1pPr algn="r">
              <a:defRPr sz="1200"/>
            </a:lvl1pPr>
          </a:lstStyle>
          <a:p>
            <a:fld id="{89770CBE-F27E-42C7-BA3B-36AFFE276DA6}" type="slidenum">
              <a:rPr lang="en-US" smtClean="0"/>
              <a:pPr/>
              <a:t>‹#›</a:t>
            </a:fld>
            <a:endParaRPr lang="en-US" dirty="0"/>
          </a:p>
        </p:txBody>
      </p:sp>
    </p:spTree>
    <p:extLst>
      <p:ext uri="{BB962C8B-B14F-4D97-AF65-F5344CB8AC3E}">
        <p14:creationId xmlns:p14="http://schemas.microsoft.com/office/powerpoint/2010/main" val="4249117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1</a:t>
            </a:fld>
            <a:endParaRPr lang="en-US" dirty="0"/>
          </a:p>
        </p:txBody>
      </p:sp>
    </p:spTree>
    <p:extLst>
      <p:ext uri="{BB962C8B-B14F-4D97-AF65-F5344CB8AC3E}">
        <p14:creationId xmlns:p14="http://schemas.microsoft.com/office/powerpoint/2010/main" val="210475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11</a:t>
            </a:fld>
            <a:endParaRPr lang="en-US" dirty="0"/>
          </a:p>
        </p:txBody>
      </p:sp>
    </p:spTree>
    <p:extLst>
      <p:ext uri="{BB962C8B-B14F-4D97-AF65-F5344CB8AC3E}">
        <p14:creationId xmlns:p14="http://schemas.microsoft.com/office/powerpoint/2010/main" val="3824993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12</a:t>
            </a:fld>
            <a:endParaRPr lang="en-US" dirty="0"/>
          </a:p>
        </p:txBody>
      </p:sp>
    </p:spTree>
    <p:extLst>
      <p:ext uri="{BB962C8B-B14F-4D97-AF65-F5344CB8AC3E}">
        <p14:creationId xmlns:p14="http://schemas.microsoft.com/office/powerpoint/2010/main" val="2272565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13</a:t>
            </a:fld>
            <a:endParaRPr lang="en-US" dirty="0"/>
          </a:p>
        </p:txBody>
      </p:sp>
    </p:spTree>
    <p:extLst>
      <p:ext uri="{BB962C8B-B14F-4D97-AF65-F5344CB8AC3E}">
        <p14:creationId xmlns:p14="http://schemas.microsoft.com/office/powerpoint/2010/main" val="1228826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14</a:t>
            </a:fld>
            <a:endParaRPr lang="en-US" dirty="0"/>
          </a:p>
        </p:txBody>
      </p:sp>
    </p:spTree>
    <p:extLst>
      <p:ext uri="{BB962C8B-B14F-4D97-AF65-F5344CB8AC3E}">
        <p14:creationId xmlns:p14="http://schemas.microsoft.com/office/powerpoint/2010/main" val="1966876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15</a:t>
            </a:fld>
            <a:endParaRPr lang="en-US" dirty="0"/>
          </a:p>
        </p:txBody>
      </p:sp>
    </p:spTree>
    <p:extLst>
      <p:ext uri="{BB962C8B-B14F-4D97-AF65-F5344CB8AC3E}">
        <p14:creationId xmlns:p14="http://schemas.microsoft.com/office/powerpoint/2010/main" val="1494782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16</a:t>
            </a:fld>
            <a:endParaRPr lang="en-US" dirty="0"/>
          </a:p>
        </p:txBody>
      </p:sp>
    </p:spTree>
    <p:extLst>
      <p:ext uri="{BB962C8B-B14F-4D97-AF65-F5344CB8AC3E}">
        <p14:creationId xmlns:p14="http://schemas.microsoft.com/office/powerpoint/2010/main" val="9273322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17</a:t>
            </a:fld>
            <a:endParaRPr lang="en-US" dirty="0"/>
          </a:p>
        </p:txBody>
      </p:sp>
    </p:spTree>
    <p:extLst>
      <p:ext uri="{BB962C8B-B14F-4D97-AF65-F5344CB8AC3E}">
        <p14:creationId xmlns:p14="http://schemas.microsoft.com/office/powerpoint/2010/main" val="1789125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18</a:t>
            </a:fld>
            <a:endParaRPr lang="en-US" dirty="0"/>
          </a:p>
        </p:txBody>
      </p:sp>
    </p:spTree>
    <p:extLst>
      <p:ext uri="{BB962C8B-B14F-4D97-AF65-F5344CB8AC3E}">
        <p14:creationId xmlns:p14="http://schemas.microsoft.com/office/powerpoint/2010/main" val="2630722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19</a:t>
            </a:fld>
            <a:endParaRPr lang="en-US" dirty="0"/>
          </a:p>
        </p:txBody>
      </p:sp>
    </p:spTree>
    <p:extLst>
      <p:ext uri="{BB962C8B-B14F-4D97-AF65-F5344CB8AC3E}">
        <p14:creationId xmlns:p14="http://schemas.microsoft.com/office/powerpoint/2010/main" val="656708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20</a:t>
            </a:fld>
            <a:endParaRPr lang="en-US" dirty="0"/>
          </a:p>
        </p:txBody>
      </p:sp>
    </p:spTree>
    <p:extLst>
      <p:ext uri="{BB962C8B-B14F-4D97-AF65-F5344CB8AC3E}">
        <p14:creationId xmlns:p14="http://schemas.microsoft.com/office/powerpoint/2010/main" val="3069553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3</a:t>
            </a:fld>
            <a:endParaRPr lang="en-US" dirty="0"/>
          </a:p>
        </p:txBody>
      </p:sp>
    </p:spTree>
    <p:extLst>
      <p:ext uri="{BB962C8B-B14F-4D97-AF65-F5344CB8AC3E}">
        <p14:creationId xmlns:p14="http://schemas.microsoft.com/office/powerpoint/2010/main" val="3482652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21</a:t>
            </a:fld>
            <a:endParaRPr lang="en-US" dirty="0"/>
          </a:p>
        </p:txBody>
      </p:sp>
    </p:spTree>
    <p:extLst>
      <p:ext uri="{BB962C8B-B14F-4D97-AF65-F5344CB8AC3E}">
        <p14:creationId xmlns:p14="http://schemas.microsoft.com/office/powerpoint/2010/main" val="3371524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22</a:t>
            </a:fld>
            <a:endParaRPr lang="en-US" dirty="0"/>
          </a:p>
        </p:txBody>
      </p:sp>
    </p:spTree>
    <p:extLst>
      <p:ext uri="{BB962C8B-B14F-4D97-AF65-F5344CB8AC3E}">
        <p14:creationId xmlns:p14="http://schemas.microsoft.com/office/powerpoint/2010/main" val="5764985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23</a:t>
            </a:fld>
            <a:endParaRPr lang="en-US" dirty="0"/>
          </a:p>
        </p:txBody>
      </p:sp>
    </p:spTree>
    <p:extLst>
      <p:ext uri="{BB962C8B-B14F-4D97-AF65-F5344CB8AC3E}">
        <p14:creationId xmlns:p14="http://schemas.microsoft.com/office/powerpoint/2010/main" val="1346579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4</a:t>
            </a:fld>
            <a:endParaRPr lang="en-US" dirty="0"/>
          </a:p>
        </p:txBody>
      </p:sp>
    </p:spTree>
    <p:extLst>
      <p:ext uri="{BB962C8B-B14F-4D97-AF65-F5344CB8AC3E}">
        <p14:creationId xmlns:p14="http://schemas.microsoft.com/office/powerpoint/2010/main" val="2476729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5</a:t>
            </a:fld>
            <a:endParaRPr lang="en-US" dirty="0"/>
          </a:p>
        </p:txBody>
      </p:sp>
    </p:spTree>
    <p:extLst>
      <p:ext uri="{BB962C8B-B14F-4D97-AF65-F5344CB8AC3E}">
        <p14:creationId xmlns:p14="http://schemas.microsoft.com/office/powerpoint/2010/main" val="585492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6</a:t>
            </a:fld>
            <a:endParaRPr lang="en-US" dirty="0"/>
          </a:p>
        </p:txBody>
      </p:sp>
    </p:spTree>
    <p:extLst>
      <p:ext uri="{BB962C8B-B14F-4D97-AF65-F5344CB8AC3E}">
        <p14:creationId xmlns:p14="http://schemas.microsoft.com/office/powerpoint/2010/main" val="1330359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7</a:t>
            </a:fld>
            <a:endParaRPr lang="en-US" dirty="0"/>
          </a:p>
        </p:txBody>
      </p:sp>
    </p:spTree>
    <p:extLst>
      <p:ext uri="{BB962C8B-B14F-4D97-AF65-F5344CB8AC3E}">
        <p14:creationId xmlns:p14="http://schemas.microsoft.com/office/powerpoint/2010/main" val="1133289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8</a:t>
            </a:fld>
            <a:endParaRPr lang="en-US" dirty="0"/>
          </a:p>
        </p:txBody>
      </p:sp>
    </p:spTree>
    <p:extLst>
      <p:ext uri="{BB962C8B-B14F-4D97-AF65-F5344CB8AC3E}">
        <p14:creationId xmlns:p14="http://schemas.microsoft.com/office/powerpoint/2010/main" val="2607894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9</a:t>
            </a:fld>
            <a:endParaRPr lang="en-US" dirty="0"/>
          </a:p>
        </p:txBody>
      </p:sp>
    </p:spTree>
    <p:extLst>
      <p:ext uri="{BB962C8B-B14F-4D97-AF65-F5344CB8AC3E}">
        <p14:creationId xmlns:p14="http://schemas.microsoft.com/office/powerpoint/2010/main" val="1109207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0CBE-F27E-42C7-BA3B-36AFFE276DA6}" type="slidenum">
              <a:rPr lang="en-US" smtClean="0"/>
              <a:pPr/>
              <a:t>10</a:t>
            </a:fld>
            <a:endParaRPr lang="en-US" dirty="0"/>
          </a:p>
        </p:txBody>
      </p:sp>
    </p:spTree>
    <p:extLst>
      <p:ext uri="{BB962C8B-B14F-4D97-AF65-F5344CB8AC3E}">
        <p14:creationId xmlns:p14="http://schemas.microsoft.com/office/powerpoint/2010/main" val="2256321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5E4C14-D8F6-453B-9F29-2128DB187FC4}" type="datetime1">
              <a:rPr lang="en-US" smtClean="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F15C3E-43AE-469F-BD32-5F65A86BF7F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3A248C-F24B-46D7-BD7C-0D8AF8B16A8C}" type="datetime1">
              <a:rPr lang="en-US" smtClean="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F15C3E-43AE-469F-BD32-5F65A86BF7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A9B2FB-F2D1-486B-8ED1-6A8234972B0D}" type="datetime1">
              <a:rPr lang="en-US" smtClean="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F15C3E-43AE-469F-BD32-5F65A86BF7F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6BBBFC-B272-4D0B-831A-60C9602DF27F}" type="datetime1">
              <a:rPr lang="en-US" smtClean="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F15C3E-43AE-469F-BD32-5F65A86BF7F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1D8E5C-D384-4AA5-9BE5-766929E53A52}" type="datetime1">
              <a:rPr lang="en-US" smtClean="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F15C3E-43AE-469F-BD32-5F65A86BF7F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A37216-7402-40EE-B779-078B86189A7E}" type="datetime1">
              <a:rPr lang="en-US" smtClean="0"/>
              <a:t>7/25/2017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F15C3E-43AE-469F-BD32-5F65A86BF7F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942E9C-4F1E-4B9D-8EF1-6545490B36BC}" type="datetime1">
              <a:rPr lang="en-US" smtClean="0"/>
              <a:t>7/25/2017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F15C3E-43AE-469F-BD32-5F65A86BF7F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AB2EAC-9AAE-4099-85E2-E8F84D8E51D8}" type="datetime1">
              <a:rPr lang="en-US" smtClean="0"/>
              <a:t>7/25/2017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F15C3E-43AE-469F-BD32-5F65A86BF7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87863-2E0A-4643-AD82-71602375F08E}" type="datetime1">
              <a:rPr lang="en-US" smtClean="0"/>
              <a:t>7/25/2017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F15C3E-43AE-469F-BD32-5F65A86BF7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5CA51C-4D04-409C-86BC-D09DB444D734}" type="datetime1">
              <a:rPr lang="en-US" smtClean="0"/>
              <a:t>7/25/2017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F15C3E-43AE-469F-BD32-5F65A86BF7F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440076-0B0A-48F8-BE87-3C23EBF773F2}" type="datetime1">
              <a:rPr lang="en-US" smtClean="0"/>
              <a:t>7/25/2017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F15C3E-43AE-469F-BD32-5F65A86BF7F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39999">
              <a:schemeClr val="tx2">
                <a:lumMod val="60000"/>
                <a:lumOff val="40000"/>
              </a:schemeClr>
            </a:gs>
            <a:gs pos="70000">
              <a:schemeClr val="tx2">
                <a:lumMod val="40000"/>
                <a:lumOff val="60000"/>
              </a:schemeClr>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02042-CED4-41D2-8852-C3F9D90D29E7}" type="datetime1">
              <a:rPr lang="en-US" smtClean="0"/>
              <a:t>7/25/2017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15C3E-43AE-469F-BD32-5F65A86BF7F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Gail.Chun@conservation.ca.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mailto:Jenny.E.DiStefano@conservation.ca.gov"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3276600"/>
            <a:ext cx="7772400" cy="1470025"/>
          </a:xfrm>
        </p:spPr>
        <p:txBody>
          <a:bodyPr>
            <a:normAutofit fontScale="90000"/>
          </a:bodyPr>
          <a:lstStyle/>
          <a:p>
            <a:r>
              <a:rPr lang="en-US" dirty="0">
                <a:solidFill>
                  <a:schemeClr val="bg1"/>
                </a:solidFill>
              </a:rPr>
              <a:t>Department of Conservation</a:t>
            </a:r>
            <a:br>
              <a:rPr lang="en-US" dirty="0">
                <a:solidFill>
                  <a:schemeClr val="bg1"/>
                </a:solidFill>
              </a:rPr>
            </a:br>
            <a:r>
              <a:rPr lang="en-US" dirty="0">
                <a:solidFill>
                  <a:schemeClr val="bg1"/>
                </a:solidFill>
              </a:rPr>
              <a:t>RCD Financial Assistance Program</a:t>
            </a:r>
            <a:br>
              <a:rPr lang="en-US" dirty="0">
                <a:solidFill>
                  <a:schemeClr val="bg1"/>
                </a:solidFill>
              </a:rPr>
            </a:br>
            <a:r>
              <a:rPr lang="en-US" dirty="0">
                <a:solidFill>
                  <a:schemeClr val="bg1"/>
                </a:solidFill>
              </a:rPr>
              <a:t>Grant Administrative Workshop</a:t>
            </a:r>
          </a:p>
        </p:txBody>
      </p:sp>
      <p:sp>
        <p:nvSpPr>
          <p:cNvPr id="3" name="Subtitle 2"/>
          <p:cNvSpPr>
            <a:spLocks noGrp="1"/>
          </p:cNvSpPr>
          <p:nvPr>
            <p:ph type="subTitle" idx="1"/>
          </p:nvPr>
        </p:nvSpPr>
        <p:spPr>
          <a:xfrm>
            <a:off x="1524000" y="5142807"/>
            <a:ext cx="6400800" cy="953193"/>
          </a:xfrm>
        </p:spPr>
        <p:txBody>
          <a:bodyPr/>
          <a:lstStyle/>
          <a:p>
            <a:r>
              <a:rPr lang="en-US" dirty="0">
                <a:solidFill>
                  <a:schemeClr val="tx1"/>
                </a:solidFill>
              </a:rPr>
              <a:t>July 25, 2017</a:t>
            </a:r>
          </a:p>
          <a:p>
            <a:endParaRPr lang="en-US" dirty="0"/>
          </a:p>
        </p:txBody>
      </p:sp>
      <p:sp>
        <p:nvSpPr>
          <p:cNvPr id="4" name="Slide Number Placeholder 3"/>
          <p:cNvSpPr>
            <a:spLocks noGrp="1"/>
          </p:cNvSpPr>
          <p:nvPr>
            <p:ph type="sldNum" sz="quarter" idx="12"/>
          </p:nvPr>
        </p:nvSpPr>
        <p:spPr/>
        <p:txBody>
          <a:bodyPr/>
          <a:lstStyle/>
          <a:p>
            <a:fld id="{77F15C3E-43AE-469F-BD32-5F65A86BF7FB}" type="slidenum">
              <a:rPr lang="en-US" smtClean="0"/>
              <a:pPr/>
              <a:t>1</a:t>
            </a:fld>
            <a:endParaRPr lang="en-US" dirty="0"/>
          </a:p>
        </p:txBody>
      </p:sp>
      <p:pic>
        <p:nvPicPr>
          <p:cNvPr id="5" name="Picture 4"/>
          <p:cNvPicPr>
            <a:picLocks noChangeAspect="1"/>
          </p:cNvPicPr>
          <p:nvPr/>
        </p:nvPicPr>
        <p:blipFill>
          <a:blip r:embed="rId3"/>
          <a:stretch>
            <a:fillRect/>
          </a:stretch>
        </p:blipFill>
        <p:spPr>
          <a:xfrm>
            <a:off x="3810000" y="523875"/>
            <a:ext cx="1785163" cy="2286000"/>
          </a:xfrm>
          <a:prstGeom prst="rect">
            <a:avLst/>
          </a:prstGeom>
        </p:spPr>
      </p:pic>
    </p:spTree>
    <p:extLst>
      <p:ext uri="{BB962C8B-B14F-4D97-AF65-F5344CB8AC3E}">
        <p14:creationId xmlns:p14="http://schemas.microsoft.com/office/powerpoint/2010/main" val="2676557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dirty="0">
                <a:solidFill>
                  <a:schemeClr val="bg1"/>
                </a:solidFill>
              </a:rPr>
              <a:t>Quarterly Invoice Summary Form</a:t>
            </a:r>
          </a:p>
        </p:txBody>
      </p:sp>
      <p:sp>
        <p:nvSpPr>
          <p:cNvPr id="3" name="Content Placeholder 2"/>
          <p:cNvSpPr>
            <a:spLocks noGrp="1"/>
          </p:cNvSpPr>
          <p:nvPr>
            <p:ph idx="1"/>
          </p:nvPr>
        </p:nvSpPr>
        <p:spPr>
          <a:xfrm>
            <a:off x="152400" y="1142999"/>
            <a:ext cx="8839200" cy="5578475"/>
          </a:xfrm>
          <a:solidFill>
            <a:schemeClr val="bg1"/>
          </a:solidFill>
        </p:spPr>
        <p:txBody>
          <a:bodyPr>
            <a:normAutofit fontScale="32500" lnSpcReduction="20000"/>
          </a:bodyPr>
          <a:lstStyle/>
          <a:p>
            <a:pPr marL="0" indent="0" algn="ctr">
              <a:buNone/>
            </a:pPr>
            <a:r>
              <a:rPr lang="en-US" sz="6200" i="1" dirty="0"/>
              <a:t>DOC RCD Financial Assistance Program</a:t>
            </a:r>
            <a:endParaRPr lang="en-US" sz="6200" dirty="0"/>
          </a:p>
          <a:p>
            <a:pPr marL="0" indent="0" algn="ctr">
              <a:buNone/>
            </a:pPr>
            <a:r>
              <a:rPr lang="en-US" sz="6200" dirty="0"/>
              <a:t>Quarterly Invoice Summary</a:t>
            </a:r>
          </a:p>
          <a:p>
            <a:pPr marL="0" indent="0">
              <a:buNone/>
            </a:pPr>
            <a:r>
              <a:rPr lang="en-US" sz="4300" b="1" dirty="0"/>
              <a:t> </a:t>
            </a:r>
            <a:r>
              <a:rPr lang="en-US" sz="4300" dirty="0"/>
              <a:t> </a:t>
            </a:r>
          </a:p>
          <a:p>
            <a:pPr marL="0" indent="0">
              <a:buNone/>
            </a:pPr>
            <a:r>
              <a:rPr lang="en-US" sz="6200" dirty="0"/>
              <a:t>To: Department of Conservation 	</a:t>
            </a:r>
            <a:r>
              <a:rPr lang="en-US" dirty="0"/>
              <a:t>			</a:t>
            </a:r>
            <a:r>
              <a:rPr lang="en-US" sz="6200" dirty="0"/>
              <a:t>Date</a:t>
            </a:r>
            <a:r>
              <a:rPr lang="en-US" sz="6200" b="1" dirty="0"/>
              <a:t>: </a:t>
            </a:r>
            <a:r>
              <a:rPr lang="en-US" sz="6200" b="1" dirty="0">
                <a:solidFill>
                  <a:srgbClr val="FF0000"/>
                </a:solidFill>
              </a:rPr>
              <a:t>9/1/2017</a:t>
            </a:r>
            <a:endParaRPr lang="en-US" sz="6200" dirty="0"/>
          </a:p>
          <a:p>
            <a:pPr marL="0" indent="0">
              <a:buNone/>
            </a:pPr>
            <a:endParaRPr lang="en-US" dirty="0"/>
          </a:p>
          <a:p>
            <a:pPr marL="0" indent="0">
              <a:buNone/>
            </a:pPr>
            <a:r>
              <a:rPr lang="en-US" b="1" dirty="0"/>
              <a:t> </a:t>
            </a:r>
            <a:r>
              <a:rPr lang="en-US" sz="6200" dirty="0"/>
              <a:t>Grant number: 	3016-XXX	</a:t>
            </a:r>
            <a:r>
              <a:rPr lang="en-US" dirty="0"/>
              <a:t>		</a:t>
            </a:r>
            <a:r>
              <a:rPr lang="en-US" sz="6200" dirty="0"/>
              <a:t>Invoice number: </a:t>
            </a:r>
            <a:r>
              <a:rPr lang="en-US" sz="6200" dirty="0">
                <a:solidFill>
                  <a:srgbClr val="FF0000"/>
                </a:solidFill>
              </a:rPr>
              <a:t>1</a:t>
            </a:r>
            <a:endParaRPr lang="en-US" sz="6200" b="1" dirty="0">
              <a:solidFill>
                <a:srgbClr val="FF0000"/>
              </a:solidFill>
            </a:endParaRPr>
          </a:p>
          <a:p>
            <a:pPr marL="0" indent="0">
              <a:buNone/>
            </a:pPr>
            <a:r>
              <a:rPr lang="en-US" dirty="0"/>
              <a:t> </a:t>
            </a:r>
          </a:p>
          <a:p>
            <a:pPr marL="0" indent="0">
              <a:buNone/>
            </a:pPr>
            <a:r>
              <a:rPr lang="en-US" sz="6200" dirty="0"/>
              <a:t>Invoice time period:  </a:t>
            </a:r>
            <a:r>
              <a:rPr lang="en-US" sz="6200" b="1" dirty="0">
                <a:solidFill>
                  <a:srgbClr val="FF0000"/>
                </a:solidFill>
              </a:rPr>
              <a:t>June 1, 2017 </a:t>
            </a:r>
            <a:r>
              <a:rPr lang="en-US" sz="6200" dirty="0"/>
              <a:t>to </a:t>
            </a:r>
            <a:r>
              <a:rPr lang="en-US" sz="6200" b="1" dirty="0">
                <a:solidFill>
                  <a:srgbClr val="FF0000"/>
                </a:solidFill>
              </a:rPr>
              <a:t>August 30, 2017 </a:t>
            </a:r>
          </a:p>
          <a:p>
            <a:pPr marL="0" indent="0">
              <a:buNone/>
            </a:pPr>
            <a:r>
              <a:rPr lang="en-US" dirty="0"/>
              <a:t> </a:t>
            </a:r>
          </a:p>
          <a:p>
            <a:pPr marL="0" indent="0">
              <a:buNone/>
            </a:pPr>
            <a:r>
              <a:rPr lang="en-US" sz="6200" dirty="0"/>
              <a:t>Grantee Name:  XX RCD</a:t>
            </a:r>
          </a:p>
          <a:p>
            <a:pPr marL="0" indent="0">
              <a:buNone/>
            </a:pPr>
            <a:r>
              <a:rPr lang="en-US" sz="6200" dirty="0"/>
              <a:t>Grantee Address: 123 Main St, Any town CA 95338</a:t>
            </a:r>
          </a:p>
          <a:p>
            <a:pPr marL="0" indent="0">
              <a:buNone/>
            </a:pPr>
            <a:r>
              <a:rPr lang="en-US" sz="4300" dirty="0"/>
              <a:t>   </a:t>
            </a:r>
          </a:p>
          <a:p>
            <a:pPr marL="0" indent="0">
              <a:buNone/>
            </a:pPr>
            <a:r>
              <a:rPr lang="en-US" sz="6200" dirty="0"/>
              <a:t>Transfer totals from Invoice Detail B (if no costs, enter a zero). </a:t>
            </a:r>
          </a:p>
          <a:p>
            <a:pPr marL="0" indent="0">
              <a:buNone/>
            </a:pPr>
            <a:r>
              <a:rPr lang="en-US" dirty="0"/>
              <a:t> </a:t>
            </a:r>
          </a:p>
          <a:p>
            <a:pPr marL="0" indent="0">
              <a:buNone/>
            </a:pPr>
            <a:r>
              <a:rPr lang="en-US" sz="5600" dirty="0"/>
              <a:t>1. Total Reimbursable costs: </a:t>
            </a:r>
            <a:r>
              <a:rPr lang="en-US" sz="5600" b="1" dirty="0">
                <a:solidFill>
                  <a:srgbClr val="FF0000"/>
                </a:solidFill>
              </a:rPr>
              <a:t>$ 5,040.00</a:t>
            </a:r>
          </a:p>
          <a:p>
            <a:pPr marL="0" indent="0">
              <a:buNone/>
            </a:pPr>
            <a:r>
              <a:rPr lang="en-US" sz="5500" dirty="0"/>
              <a:t>2. Cash match: </a:t>
            </a:r>
            <a:r>
              <a:rPr lang="en-US" sz="5600" b="1" dirty="0">
                <a:solidFill>
                  <a:srgbClr val="FF0000"/>
                </a:solidFill>
              </a:rPr>
              <a:t>$ 1,022.00</a:t>
            </a:r>
          </a:p>
          <a:p>
            <a:pPr marL="0" indent="0">
              <a:buNone/>
            </a:pPr>
            <a:r>
              <a:rPr lang="en-US" sz="5500" dirty="0"/>
              <a:t>3. In-kind match: </a:t>
            </a:r>
            <a:r>
              <a:rPr lang="en-US" sz="5600" b="1" dirty="0">
                <a:solidFill>
                  <a:srgbClr val="FF0000"/>
                </a:solidFill>
              </a:rPr>
              <a:t>$ 978.00</a:t>
            </a:r>
          </a:p>
          <a:p>
            <a:pPr marL="0" indent="0">
              <a:buNone/>
            </a:pPr>
            <a:endParaRPr lang="en-US" dirty="0"/>
          </a:p>
          <a:p>
            <a:pPr marL="0" indent="0">
              <a:buNone/>
            </a:pPr>
            <a:r>
              <a:rPr lang="en-US" dirty="0"/>
              <a:t> </a:t>
            </a:r>
          </a:p>
          <a:p>
            <a:pPr marL="0" indent="0">
              <a:buNone/>
            </a:pPr>
            <a:r>
              <a:rPr lang="en-US" dirty="0"/>
              <a:t>X________________________________________________		X __________________________________________ </a:t>
            </a:r>
          </a:p>
          <a:p>
            <a:pPr marL="0" indent="0">
              <a:buNone/>
            </a:pPr>
            <a:r>
              <a:rPr lang="en-US" sz="4900" i="1" dirty="0">
                <a:solidFill>
                  <a:srgbClr val="FF0000"/>
                </a:solidFill>
              </a:rPr>
              <a:t>Signature of Authorized Representative or Designee	Print Name and Date </a:t>
            </a:r>
            <a:endParaRPr lang="en-US" sz="4900" dirty="0">
              <a:solidFill>
                <a:srgbClr val="FF0000"/>
              </a:solidFill>
            </a:endParaRPr>
          </a:p>
          <a:p>
            <a:pPr marL="0" indent="0">
              <a:buNone/>
            </a:pPr>
            <a:r>
              <a:rPr lang="en-US" sz="4900" i="1" dirty="0">
                <a:solidFill>
                  <a:srgbClr val="FF0000"/>
                </a:solidFill>
              </a:rPr>
              <a:t>(Please use </a:t>
            </a:r>
            <a:r>
              <a:rPr lang="en-US" sz="4900" b="1" dirty="0">
                <a:solidFill>
                  <a:srgbClr val="0000FF"/>
                </a:solidFill>
              </a:rPr>
              <a:t>blue</a:t>
            </a:r>
            <a:r>
              <a:rPr lang="en-US" sz="4900" i="1" dirty="0">
                <a:solidFill>
                  <a:srgbClr val="FF0000"/>
                </a:solidFill>
              </a:rPr>
              <a:t> ink)</a:t>
            </a:r>
            <a:endParaRPr lang="en-US" sz="4900" dirty="0">
              <a:solidFill>
                <a:srgbClr val="FF0000"/>
              </a:solidFill>
            </a:endParaRPr>
          </a:p>
          <a:p>
            <a:pPr marL="0" indent="0">
              <a:buNone/>
            </a:pPr>
            <a:r>
              <a:rPr lang="en-US" b="1" dirty="0"/>
              <a:t>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7F15C3E-43AE-469F-BD32-5F65A86BF7FB}" type="slidenum">
              <a:rPr lang="en-US" smtClean="0"/>
              <a:pPr/>
              <a:t>10</a:t>
            </a:fld>
            <a:endParaRPr lang="en-US" dirty="0"/>
          </a:p>
        </p:txBody>
      </p:sp>
    </p:spTree>
    <p:extLst>
      <p:ext uri="{BB962C8B-B14F-4D97-AF65-F5344CB8AC3E}">
        <p14:creationId xmlns:p14="http://schemas.microsoft.com/office/powerpoint/2010/main" val="538547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Invoice Detail A &amp; B Forms</a:t>
            </a:r>
          </a:p>
        </p:txBody>
      </p:sp>
      <p:sp>
        <p:nvSpPr>
          <p:cNvPr id="3" name="Content Placeholder 2"/>
          <p:cNvSpPr>
            <a:spLocks noGrp="1"/>
          </p:cNvSpPr>
          <p:nvPr>
            <p:ph idx="1"/>
          </p:nvPr>
        </p:nvSpPr>
        <p:spPr>
          <a:xfrm>
            <a:off x="304800" y="1371600"/>
            <a:ext cx="8610600" cy="5105400"/>
          </a:xfrm>
        </p:spPr>
        <p:txBody>
          <a:bodyPr>
            <a:normAutofit/>
          </a:bodyPr>
          <a:lstStyle/>
          <a:p>
            <a:r>
              <a:rPr lang="en-US" dirty="0"/>
              <a:t>Use these forms to report all grant expenditures.</a:t>
            </a:r>
          </a:p>
          <a:p>
            <a:r>
              <a:rPr lang="en-US" dirty="0"/>
              <a:t>The forms are tailored to your grant budget.</a:t>
            </a:r>
          </a:p>
          <a:p>
            <a:r>
              <a:rPr lang="en-US" dirty="0"/>
              <a:t>Detail A (yellow tab)</a:t>
            </a:r>
          </a:p>
          <a:p>
            <a:pPr lvl="1"/>
            <a:r>
              <a:rPr lang="en-US" dirty="0"/>
              <a:t>Include invoice number in sequential format from 1.</a:t>
            </a:r>
          </a:p>
          <a:p>
            <a:pPr lvl="1"/>
            <a:r>
              <a:rPr lang="en-US" dirty="0"/>
              <a:t>Use form to report all personnel costs.</a:t>
            </a:r>
          </a:p>
          <a:p>
            <a:pPr lvl="1"/>
            <a:r>
              <a:rPr lang="en-US" dirty="0"/>
              <a:t>Include all reimbursable, cash, and in-kind match costs.</a:t>
            </a:r>
          </a:p>
          <a:p>
            <a:pPr lvl="1"/>
            <a:r>
              <a:rPr lang="en-US" dirty="0"/>
              <a:t>Include task numbers from your work plan under the task column.</a:t>
            </a:r>
          </a:p>
        </p:txBody>
      </p:sp>
      <p:sp>
        <p:nvSpPr>
          <p:cNvPr id="5" name="Slide Number Placeholder 4"/>
          <p:cNvSpPr>
            <a:spLocks noGrp="1"/>
          </p:cNvSpPr>
          <p:nvPr>
            <p:ph type="sldNum" sz="quarter" idx="12"/>
          </p:nvPr>
        </p:nvSpPr>
        <p:spPr/>
        <p:txBody>
          <a:bodyPr/>
          <a:lstStyle/>
          <a:p>
            <a:fld id="{77F15C3E-43AE-469F-BD32-5F65A86BF7FB}" type="slidenum">
              <a:rPr lang="en-US" smtClean="0"/>
              <a:pPr/>
              <a:t>11</a:t>
            </a:fld>
            <a:endParaRPr lang="en-US" dirty="0"/>
          </a:p>
        </p:txBody>
      </p:sp>
      <p:pic>
        <p:nvPicPr>
          <p:cNvPr id="6" name="Picture 5"/>
          <p:cNvPicPr>
            <a:picLocks noChangeAspect="1"/>
          </p:cNvPicPr>
          <p:nvPr/>
        </p:nvPicPr>
        <p:blipFill>
          <a:blip r:embed="rId3"/>
          <a:stretch>
            <a:fillRect/>
          </a:stretch>
        </p:blipFill>
        <p:spPr>
          <a:xfrm>
            <a:off x="7949120" y="274638"/>
            <a:ext cx="737680" cy="1024217"/>
          </a:xfrm>
          <a:prstGeom prst="rect">
            <a:avLst/>
          </a:prstGeom>
        </p:spPr>
      </p:pic>
    </p:spTree>
    <p:extLst>
      <p:ext uri="{BB962C8B-B14F-4D97-AF65-F5344CB8AC3E}">
        <p14:creationId xmlns:p14="http://schemas.microsoft.com/office/powerpoint/2010/main" val="1956764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455" y="0"/>
            <a:ext cx="8229600" cy="1143000"/>
          </a:xfrm>
        </p:spPr>
        <p:txBody>
          <a:bodyPr/>
          <a:lstStyle/>
          <a:p>
            <a:r>
              <a:rPr lang="en-US" dirty="0">
                <a:solidFill>
                  <a:schemeClr val="bg1"/>
                </a:solidFill>
              </a:rPr>
              <a:t>Sample Invoice Detail A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95816612"/>
              </p:ext>
            </p:extLst>
          </p:nvPr>
        </p:nvGraphicFramePr>
        <p:xfrm>
          <a:off x="152401" y="1143001"/>
          <a:ext cx="8839198" cy="5240009"/>
        </p:xfrm>
        <a:graphic>
          <a:graphicData uri="http://schemas.openxmlformats.org/drawingml/2006/table">
            <a:tbl>
              <a:tblPr>
                <a:tableStyleId>{5C22544A-7EE6-4342-B048-85BDC9FD1C3A}</a:tableStyleId>
              </a:tblPr>
              <a:tblGrid>
                <a:gridCol w="685799">
                  <a:extLst>
                    <a:ext uri="{9D8B030D-6E8A-4147-A177-3AD203B41FA5}">
                      <a16:colId xmlns:a16="http://schemas.microsoft.com/office/drawing/2014/main" val="1835434027"/>
                    </a:ext>
                  </a:extLst>
                </a:gridCol>
                <a:gridCol w="3505200">
                  <a:extLst>
                    <a:ext uri="{9D8B030D-6E8A-4147-A177-3AD203B41FA5}">
                      <a16:colId xmlns:a16="http://schemas.microsoft.com/office/drawing/2014/main" val="2562844561"/>
                    </a:ext>
                  </a:extLst>
                </a:gridCol>
                <a:gridCol w="1447800">
                  <a:extLst>
                    <a:ext uri="{9D8B030D-6E8A-4147-A177-3AD203B41FA5}">
                      <a16:colId xmlns:a16="http://schemas.microsoft.com/office/drawing/2014/main" val="341743152"/>
                    </a:ext>
                  </a:extLst>
                </a:gridCol>
                <a:gridCol w="762000">
                  <a:extLst>
                    <a:ext uri="{9D8B030D-6E8A-4147-A177-3AD203B41FA5}">
                      <a16:colId xmlns:a16="http://schemas.microsoft.com/office/drawing/2014/main" val="2573401660"/>
                    </a:ext>
                  </a:extLst>
                </a:gridCol>
                <a:gridCol w="838200">
                  <a:extLst>
                    <a:ext uri="{9D8B030D-6E8A-4147-A177-3AD203B41FA5}">
                      <a16:colId xmlns:a16="http://schemas.microsoft.com/office/drawing/2014/main" val="1734441671"/>
                    </a:ext>
                  </a:extLst>
                </a:gridCol>
                <a:gridCol w="1600199">
                  <a:extLst>
                    <a:ext uri="{9D8B030D-6E8A-4147-A177-3AD203B41FA5}">
                      <a16:colId xmlns:a16="http://schemas.microsoft.com/office/drawing/2014/main" val="4200142288"/>
                    </a:ext>
                  </a:extLst>
                </a:gridCol>
              </a:tblGrid>
              <a:tr h="487362">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a:solidFill>
                            <a:srgbClr val="000000"/>
                          </a:solidFill>
                          <a:effectLst/>
                          <a:latin typeface="Calibri" panose="020F0502020204030204" pitchFamily="34" charset="0"/>
                        </a:rPr>
                        <a:t>Invoice Detail A</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9881320"/>
                  </a:ext>
                </a:extLst>
              </a:tr>
              <a:tr h="1106805">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Grant #: 3016-625</a:t>
                      </a:r>
                    </a:p>
                    <a:p>
                      <a:pPr algn="l" fontAlgn="b"/>
                      <a:endParaRPr lang="en-US" sz="1800" b="0" i="0" u="none" strike="noStrike" dirty="0">
                        <a:solidFill>
                          <a:srgbClr val="000000"/>
                        </a:solidFill>
                        <a:effectLst/>
                        <a:latin typeface="Calibri" panose="020F0502020204030204" pitchFamily="34" charset="0"/>
                      </a:endParaRPr>
                    </a:p>
                    <a:p>
                      <a:pPr algn="l" fontAlgn="b"/>
                      <a:r>
                        <a:rPr lang="en-US" sz="1800" b="0" i="0" u="none" strike="noStrike" dirty="0">
                          <a:solidFill>
                            <a:srgbClr val="000000"/>
                          </a:solidFill>
                          <a:effectLst/>
                          <a:latin typeface="Calibri" panose="020F0502020204030204" pitchFamily="34" charset="0"/>
                        </a:rPr>
                        <a:t>Invoice #: </a:t>
                      </a:r>
                      <a:r>
                        <a:rPr lang="en-US" sz="1800" b="0" i="0" u="none" strike="noStrike" dirty="0">
                          <a:solidFill>
                            <a:srgbClr val="FF0000"/>
                          </a:solidFill>
                          <a:effectLst/>
                          <a:latin typeface="Calibri" panose="020F0502020204030204" pitchFamily="34" charset="0"/>
                        </a:rPr>
                        <a:t>1</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7942086"/>
                  </a:ext>
                </a:extLst>
              </a:tr>
              <a:tr h="647181">
                <a:tc>
                  <a:txBody>
                    <a:bodyPr/>
                    <a:lstStyle/>
                    <a:p>
                      <a:pPr algn="ctr" fontAlgn="b"/>
                      <a:r>
                        <a:rPr lang="en-US" sz="1800" b="0" i="0" u="none" strike="noStrike" dirty="0">
                          <a:solidFill>
                            <a:srgbClr val="000000"/>
                          </a:solidFill>
                          <a:effectLst/>
                          <a:latin typeface="Calibri" panose="020F0502020204030204" pitchFamily="34" charset="0"/>
                        </a:rPr>
                        <a:t>CRN</a:t>
                      </a:r>
                    </a:p>
                  </a:txBody>
                  <a:tcPr marL="9525" marR="9525" marT="9525" marB="0" anchor="b"/>
                </a:tc>
                <a:tc>
                  <a:txBody>
                    <a:bodyPr/>
                    <a:lstStyle/>
                    <a:p>
                      <a:pPr algn="l" fontAlgn="b"/>
                      <a:r>
                        <a:rPr lang="en-US" sz="1800" b="0" i="0" u="none" strike="noStrike" dirty="0">
                          <a:solidFill>
                            <a:srgbClr val="000000"/>
                          </a:solidFill>
                          <a:effectLst/>
                          <a:latin typeface="Calibri" panose="020F0502020204030204" pitchFamily="34" charset="0"/>
                        </a:rPr>
                        <a:t>Budget Category</a:t>
                      </a:r>
                    </a:p>
                  </a:txBody>
                  <a:tcPr marL="9525" marR="9525" marT="9525" marB="0" anchor="b"/>
                </a:tc>
                <a:tc>
                  <a:txBody>
                    <a:bodyPr/>
                    <a:lstStyle/>
                    <a:p>
                      <a:pPr algn="l" fontAlgn="b"/>
                      <a:r>
                        <a:rPr lang="en-US" sz="1800" b="0" i="0" u="none" strike="noStrike" dirty="0">
                          <a:solidFill>
                            <a:srgbClr val="000000"/>
                          </a:solidFill>
                          <a:effectLst/>
                          <a:latin typeface="Calibri" panose="020F0502020204030204" pitchFamily="34" charset="0"/>
                        </a:rPr>
                        <a:t>Reimbursable</a:t>
                      </a:r>
                      <a:r>
                        <a:rPr lang="en-US" sz="1800" b="0" i="0" u="none" strike="noStrike" baseline="0" dirty="0">
                          <a:solidFill>
                            <a:srgbClr val="000000"/>
                          </a:solidFill>
                          <a:effectLst/>
                          <a:latin typeface="Calibri" panose="020F0502020204030204" pitchFamily="34" charset="0"/>
                        </a:rPr>
                        <a:t> Costs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a:solidFill>
                            <a:srgbClr val="000000"/>
                          </a:solidFill>
                          <a:effectLst/>
                          <a:latin typeface="Calibri" panose="020F0502020204030204" pitchFamily="34" charset="0"/>
                        </a:rPr>
                        <a:t>Cash Match</a:t>
                      </a:r>
                    </a:p>
                  </a:txBody>
                  <a:tcPr marL="9525" marR="9525" marT="9525" marB="0" anchor="b"/>
                </a:tc>
                <a:tc>
                  <a:txBody>
                    <a:bodyPr/>
                    <a:lstStyle/>
                    <a:p>
                      <a:pPr algn="l" fontAlgn="b"/>
                      <a:r>
                        <a:rPr lang="en-US" sz="1800" b="0" i="0" u="none" strike="noStrike" dirty="0">
                          <a:solidFill>
                            <a:srgbClr val="000000"/>
                          </a:solidFill>
                          <a:effectLst/>
                          <a:latin typeface="Calibri" panose="020F0502020204030204" pitchFamily="34" charset="0"/>
                        </a:rPr>
                        <a:t>In-kind Match</a:t>
                      </a:r>
                    </a:p>
                  </a:txBody>
                  <a:tcPr marL="9525" marR="9525" marT="9525" marB="0" anchor="b"/>
                </a:tc>
                <a:tc>
                  <a:txBody>
                    <a:bodyPr/>
                    <a:lstStyle/>
                    <a:p>
                      <a:pPr algn="l" fontAlgn="b"/>
                      <a:r>
                        <a:rPr lang="en-US" sz="1800" b="0" i="0" u="none" strike="noStrike" dirty="0">
                          <a:solidFill>
                            <a:srgbClr val="000000"/>
                          </a:solidFill>
                          <a:effectLst/>
                          <a:latin typeface="Calibri" panose="020F0502020204030204" pitchFamily="34" charset="0"/>
                        </a:rPr>
                        <a:t>Task #’s </a:t>
                      </a:r>
                    </a:p>
                    <a:p>
                      <a:pPr algn="l" fontAlgn="b"/>
                      <a:r>
                        <a:rPr lang="en-US" sz="1800" b="0" i="0" u="none" strike="noStrike" dirty="0">
                          <a:solidFill>
                            <a:srgbClr val="000000"/>
                          </a:solidFill>
                          <a:effectLst/>
                          <a:latin typeface="Calibri" panose="020F0502020204030204" pitchFamily="34" charset="0"/>
                        </a:rPr>
                        <a:t>(from work plan)</a:t>
                      </a:r>
                    </a:p>
                  </a:txBody>
                  <a:tcPr marL="9525" marR="9525" marT="9525" marB="0" anchor="b"/>
                </a:tc>
                <a:extLst>
                  <a:ext uri="{0D108BD9-81ED-4DB2-BD59-A6C34878D82A}">
                    <a16:rowId xmlns:a16="http://schemas.microsoft.com/office/drawing/2014/main" val="2437601669"/>
                  </a:ext>
                </a:extLst>
              </a:tr>
              <a:tr h="1658525">
                <a:tc>
                  <a:txBody>
                    <a:bodyPr/>
                    <a:lstStyle/>
                    <a:p>
                      <a:pPr algn="ctr" fontAlgn="ctr"/>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9240" marR="9240" marT="9240" marB="0" anchor="ctr"/>
                </a:tc>
                <a:tc>
                  <a:txBody>
                    <a:bodyPr/>
                    <a:lstStyle/>
                    <a:p>
                      <a:pPr algn="ctr" fontAlgn="ctr"/>
                      <a:r>
                        <a:rPr lang="en-US" sz="1800" u="none" strike="noStrike" dirty="0">
                          <a:effectLst/>
                        </a:rPr>
                        <a:t>PERSONNEL** (list positions, names and pay rates; list benefits and benefit rate for each person on a separate line.)</a:t>
                      </a:r>
                      <a:endParaRPr lang="en-US" sz="1800" b="0" i="0" u="none" strike="noStrike" dirty="0">
                        <a:solidFill>
                          <a:srgbClr val="000000"/>
                        </a:solidFill>
                        <a:effectLst/>
                        <a:latin typeface="Calibri" panose="020F0502020204030204" pitchFamily="34" charset="0"/>
                      </a:endParaRPr>
                    </a:p>
                  </a:txBody>
                  <a:tcPr marL="9240" marR="9240" marT="9240" marB="0" anchor="ct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9240" marR="9240" marT="9240"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9240" marR="9240" marT="9240"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9240" marR="9240" marT="9240"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9240" marR="9240" marT="9240" marB="0" anchor="b"/>
                </a:tc>
                <a:extLst>
                  <a:ext uri="{0D108BD9-81ED-4DB2-BD59-A6C34878D82A}">
                    <a16:rowId xmlns:a16="http://schemas.microsoft.com/office/drawing/2014/main" val="2992787365"/>
                  </a:ext>
                </a:extLst>
              </a:tr>
              <a:tr h="670068">
                <a:tc>
                  <a:txBody>
                    <a:bodyPr/>
                    <a:lstStyle/>
                    <a:p>
                      <a:pPr algn="ctr" fontAlgn="ctr"/>
                      <a:r>
                        <a:rPr lang="en-US" sz="1800" u="none" strike="noStrike" dirty="0">
                          <a:effectLst/>
                        </a:rPr>
                        <a:t>1.1a</a:t>
                      </a:r>
                      <a:endParaRPr lang="en-US" sz="1800" b="0" i="0" u="none" strike="noStrike" dirty="0">
                        <a:solidFill>
                          <a:srgbClr val="000000"/>
                        </a:solidFill>
                        <a:effectLst/>
                        <a:latin typeface="Calibri" panose="020F0502020204030204" pitchFamily="34" charset="0"/>
                      </a:endParaRPr>
                    </a:p>
                  </a:txBody>
                  <a:tcPr marL="9240" marR="9240" marT="9240" marB="0" anchor="ctr"/>
                </a:tc>
                <a:tc>
                  <a:txBody>
                    <a:bodyPr/>
                    <a:lstStyle/>
                    <a:p>
                      <a:pPr algn="l" fontAlgn="t"/>
                      <a:r>
                        <a:rPr lang="en-US" sz="1800" u="none" strike="noStrike" baseline="0" dirty="0">
                          <a:effectLst/>
                        </a:rPr>
                        <a:t>District Manager (@</a:t>
                      </a:r>
                      <a:r>
                        <a:rPr lang="en-US" sz="1800" u="none" strike="noStrike" dirty="0">
                          <a:effectLst/>
                        </a:rPr>
                        <a:t> $25/hr.)</a:t>
                      </a:r>
                      <a:endParaRPr lang="en-US" sz="1800" b="0" i="0" u="none" strike="noStrike" dirty="0">
                        <a:solidFill>
                          <a:srgbClr val="000000"/>
                        </a:solidFill>
                        <a:effectLst/>
                        <a:latin typeface="Calibri" panose="020F0502020204030204" pitchFamily="34" charset="0"/>
                      </a:endParaRPr>
                    </a:p>
                  </a:txBody>
                  <a:tcPr marL="9240" marR="9240" marT="9240" marB="0"/>
                </a:tc>
                <a:tc>
                  <a:txBody>
                    <a:bodyPr/>
                    <a:lstStyle/>
                    <a:p>
                      <a:pPr algn="l" fontAlgn="b"/>
                      <a:r>
                        <a:rPr lang="en-US" sz="1800" u="none" strike="noStrike" dirty="0">
                          <a:solidFill>
                            <a:srgbClr val="FF0000"/>
                          </a:solidFill>
                          <a:effectLst/>
                        </a:rPr>
                        <a:t>$1,250 </a:t>
                      </a:r>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r>
                        <a:rPr lang="en-US" sz="1800" u="none" strike="noStrike" dirty="0">
                          <a:solidFill>
                            <a:srgbClr val="FF0000"/>
                          </a:solidFill>
                          <a:effectLst/>
                        </a:rPr>
                        <a:t> $625</a:t>
                      </a:r>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r>
                        <a:rPr lang="en-US" sz="1800" u="none" strike="noStrike" dirty="0">
                          <a:solidFill>
                            <a:srgbClr val="FF0000"/>
                          </a:solidFill>
                          <a:effectLst/>
                        </a:rPr>
                        <a:t> </a:t>
                      </a:r>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r>
                        <a:rPr lang="en-US" sz="1800" u="none" strike="noStrike" dirty="0">
                          <a:solidFill>
                            <a:srgbClr val="FF0000"/>
                          </a:solidFill>
                          <a:effectLst/>
                        </a:rPr>
                        <a:t>1.1, 1.2, 1.4, &amp; 2.1 </a:t>
                      </a:r>
                      <a:endParaRPr lang="en-US" sz="1800" b="0" i="0" u="none" strike="noStrike" dirty="0">
                        <a:solidFill>
                          <a:srgbClr val="FF0000"/>
                        </a:solidFill>
                        <a:effectLst/>
                        <a:latin typeface="Calibri" panose="020F0502020204030204" pitchFamily="34" charset="0"/>
                      </a:endParaRPr>
                    </a:p>
                  </a:txBody>
                  <a:tcPr marL="9240" marR="9240" marT="9240" marB="0" anchor="b"/>
                </a:tc>
                <a:extLst>
                  <a:ext uri="{0D108BD9-81ED-4DB2-BD59-A6C34878D82A}">
                    <a16:rowId xmlns:a16="http://schemas.microsoft.com/office/drawing/2014/main" val="1967410778"/>
                  </a:ext>
                </a:extLst>
              </a:tr>
              <a:tr h="670068">
                <a:tc>
                  <a:txBody>
                    <a:bodyPr/>
                    <a:lstStyle/>
                    <a:p>
                      <a:pPr algn="ctr" fontAlgn="ctr"/>
                      <a:r>
                        <a:rPr lang="en-US" sz="1800" b="0" i="0" u="none" strike="noStrike" dirty="0">
                          <a:solidFill>
                            <a:srgbClr val="000000"/>
                          </a:solidFill>
                          <a:effectLst/>
                          <a:latin typeface="Calibri" panose="020F0502020204030204" pitchFamily="34" charset="0"/>
                        </a:rPr>
                        <a:t>1.1b</a:t>
                      </a:r>
                    </a:p>
                  </a:txBody>
                  <a:tcPr marL="9240" marR="9240" marT="9240" marB="0" anchor="ctr"/>
                </a:tc>
                <a:tc>
                  <a:txBody>
                    <a:bodyPr/>
                    <a:lstStyle/>
                    <a:p>
                      <a:pPr algn="l" fontAlgn="t"/>
                      <a:r>
                        <a:rPr lang="en-US" sz="1800" b="0" i="0" u="none" strike="noStrike" dirty="0">
                          <a:solidFill>
                            <a:srgbClr val="000000"/>
                          </a:solidFill>
                          <a:effectLst/>
                          <a:latin typeface="Calibri" panose="020F0502020204030204" pitchFamily="34" charset="0"/>
                        </a:rPr>
                        <a:t>District Manager</a:t>
                      </a:r>
                      <a:r>
                        <a:rPr lang="en-US" sz="1800" b="0" i="0" u="none" strike="noStrike" baseline="0" dirty="0">
                          <a:solidFill>
                            <a:srgbClr val="000000"/>
                          </a:solidFill>
                          <a:effectLst/>
                          <a:latin typeface="Calibri" panose="020F0502020204030204" pitchFamily="34" charset="0"/>
                        </a:rPr>
                        <a:t> benefits (@ 32%) </a:t>
                      </a:r>
                      <a:endParaRPr lang="en-US" sz="1800" b="0" i="0" u="none" strike="noStrike" dirty="0">
                        <a:solidFill>
                          <a:srgbClr val="000000"/>
                        </a:solidFill>
                        <a:effectLst/>
                        <a:latin typeface="Calibri" panose="020F0502020204030204" pitchFamily="34" charset="0"/>
                      </a:endParaRPr>
                    </a:p>
                  </a:txBody>
                  <a:tcPr marL="9240" marR="9240" marT="9240" marB="0"/>
                </a:tc>
                <a:tc>
                  <a:txBody>
                    <a:bodyPr/>
                    <a:lstStyle/>
                    <a:p>
                      <a:pPr algn="l" fontAlgn="b"/>
                      <a:r>
                        <a:rPr lang="en-US" sz="1800" b="0" i="0" u="none" strike="noStrike" dirty="0">
                          <a:solidFill>
                            <a:srgbClr val="FF0000"/>
                          </a:solidFill>
                          <a:effectLst/>
                          <a:latin typeface="Calibri" panose="020F0502020204030204" pitchFamily="34" charset="0"/>
                        </a:rPr>
                        <a:t>$400</a:t>
                      </a:r>
                    </a:p>
                  </a:txBody>
                  <a:tcPr marL="9240" marR="9240" marT="9240" marB="0" anchor="b"/>
                </a:tc>
                <a:tc>
                  <a:txBody>
                    <a:bodyPr/>
                    <a:lstStyle/>
                    <a:p>
                      <a:pPr algn="l" fontAlgn="b"/>
                      <a:r>
                        <a:rPr lang="en-US" sz="1800" b="0" i="0" u="none" strike="noStrike" dirty="0">
                          <a:solidFill>
                            <a:srgbClr val="FF0000"/>
                          </a:solidFill>
                          <a:effectLst/>
                          <a:latin typeface="Calibri" panose="020F0502020204030204" pitchFamily="34" charset="0"/>
                        </a:rPr>
                        <a:t> $200</a:t>
                      </a: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r>
                        <a:rPr lang="en-US" sz="1800" u="none" strike="noStrike" dirty="0">
                          <a:solidFill>
                            <a:srgbClr val="FF0000"/>
                          </a:solidFill>
                          <a:effectLst/>
                        </a:rPr>
                        <a:t>1.1, 1.2, 1.4, &amp; 2.1</a:t>
                      </a:r>
                      <a:endParaRPr lang="en-US" sz="1800" b="0" i="0" u="none" strike="noStrike" dirty="0">
                        <a:solidFill>
                          <a:srgbClr val="FF0000"/>
                        </a:solidFill>
                        <a:effectLst/>
                        <a:latin typeface="Calibri" panose="020F0502020204030204" pitchFamily="34" charset="0"/>
                      </a:endParaRPr>
                    </a:p>
                  </a:txBody>
                  <a:tcPr marL="9240" marR="9240" marT="9240" marB="0" anchor="b"/>
                </a:tc>
                <a:extLst>
                  <a:ext uri="{0D108BD9-81ED-4DB2-BD59-A6C34878D82A}">
                    <a16:rowId xmlns:a16="http://schemas.microsoft.com/office/drawing/2014/main" val="4138970002"/>
                  </a:ext>
                </a:extLst>
              </a:tr>
            </a:tbl>
          </a:graphicData>
        </a:graphic>
      </p:graphicFrame>
      <p:sp>
        <p:nvSpPr>
          <p:cNvPr id="4" name="Slide Number Placeholder 3"/>
          <p:cNvSpPr>
            <a:spLocks noGrp="1"/>
          </p:cNvSpPr>
          <p:nvPr>
            <p:ph type="sldNum" sz="quarter" idx="12"/>
          </p:nvPr>
        </p:nvSpPr>
        <p:spPr/>
        <p:txBody>
          <a:bodyPr/>
          <a:lstStyle/>
          <a:p>
            <a:fld id="{77F15C3E-43AE-469F-BD32-5F65A86BF7FB}" type="slidenum">
              <a:rPr lang="en-US" smtClean="0"/>
              <a:pPr/>
              <a:t>12</a:t>
            </a:fld>
            <a:endParaRPr lang="en-US" dirty="0"/>
          </a:p>
        </p:txBody>
      </p:sp>
    </p:spTree>
    <p:extLst>
      <p:ext uri="{BB962C8B-B14F-4D97-AF65-F5344CB8AC3E}">
        <p14:creationId xmlns:p14="http://schemas.microsoft.com/office/powerpoint/2010/main" val="4178967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Invoice Detail B Form</a:t>
            </a:r>
          </a:p>
        </p:txBody>
      </p:sp>
      <p:sp>
        <p:nvSpPr>
          <p:cNvPr id="3" name="Content Placeholder 2"/>
          <p:cNvSpPr>
            <a:spLocks noGrp="1"/>
          </p:cNvSpPr>
          <p:nvPr>
            <p:ph idx="1"/>
          </p:nvPr>
        </p:nvSpPr>
        <p:spPr>
          <a:xfrm>
            <a:off x="304800" y="1371600"/>
            <a:ext cx="8610599" cy="4984750"/>
          </a:xfrm>
        </p:spPr>
        <p:txBody>
          <a:bodyPr>
            <a:normAutofit/>
          </a:bodyPr>
          <a:lstStyle/>
          <a:p>
            <a:pPr marL="0" indent="0">
              <a:spcBef>
                <a:spcPts val="600"/>
              </a:spcBef>
              <a:spcAft>
                <a:spcPts val="1200"/>
              </a:spcAft>
              <a:buNone/>
            </a:pPr>
            <a:r>
              <a:rPr lang="en-US" dirty="0"/>
              <a:t>Detail B (green tab)</a:t>
            </a:r>
          </a:p>
          <a:p>
            <a:pPr lvl="1">
              <a:spcBef>
                <a:spcPts val="0"/>
              </a:spcBef>
              <a:spcAft>
                <a:spcPts val="1200"/>
              </a:spcAft>
            </a:pPr>
            <a:r>
              <a:rPr lang="en-US" dirty="0"/>
              <a:t>Include invoice number at top.</a:t>
            </a:r>
          </a:p>
          <a:p>
            <a:pPr lvl="1">
              <a:spcBef>
                <a:spcPts val="0"/>
              </a:spcBef>
              <a:spcAft>
                <a:spcPts val="1200"/>
              </a:spcAft>
            </a:pPr>
            <a:r>
              <a:rPr lang="en-US" dirty="0"/>
              <a:t>Use this form for all non-personnel costs, including consultant costs.</a:t>
            </a:r>
          </a:p>
          <a:p>
            <a:pPr lvl="1">
              <a:spcBef>
                <a:spcPts val="0"/>
              </a:spcBef>
              <a:spcAft>
                <a:spcPts val="1200"/>
              </a:spcAft>
            </a:pPr>
            <a:r>
              <a:rPr lang="en-US" dirty="0"/>
              <a:t>List consultants by name or position title.</a:t>
            </a:r>
          </a:p>
          <a:p>
            <a:pPr lvl="1">
              <a:spcBef>
                <a:spcPts val="0"/>
              </a:spcBef>
              <a:spcAft>
                <a:spcPts val="1200"/>
              </a:spcAft>
            </a:pPr>
            <a:r>
              <a:rPr lang="en-US" dirty="0"/>
              <a:t>Include all reimbursable, cash, and in-kind match 	costs.</a:t>
            </a:r>
          </a:p>
          <a:p>
            <a:pPr lvl="1">
              <a:spcBef>
                <a:spcPts val="0"/>
              </a:spcBef>
              <a:spcAft>
                <a:spcPts val="1200"/>
              </a:spcAft>
            </a:pPr>
            <a:r>
              <a:rPr lang="en-US" dirty="0"/>
              <a:t>Include the task numbers from your work plan under the task column. </a:t>
            </a:r>
          </a:p>
        </p:txBody>
      </p:sp>
      <p:sp>
        <p:nvSpPr>
          <p:cNvPr id="5" name="Slide Number Placeholder 4"/>
          <p:cNvSpPr>
            <a:spLocks noGrp="1"/>
          </p:cNvSpPr>
          <p:nvPr>
            <p:ph type="sldNum" sz="quarter" idx="12"/>
          </p:nvPr>
        </p:nvSpPr>
        <p:spPr/>
        <p:txBody>
          <a:bodyPr/>
          <a:lstStyle/>
          <a:p>
            <a:fld id="{77F15C3E-43AE-469F-BD32-5F65A86BF7FB}" type="slidenum">
              <a:rPr lang="en-US" smtClean="0"/>
              <a:pPr/>
              <a:t>13</a:t>
            </a:fld>
            <a:endParaRPr lang="en-US" dirty="0"/>
          </a:p>
        </p:txBody>
      </p:sp>
      <p:pic>
        <p:nvPicPr>
          <p:cNvPr id="6" name="Picture 5"/>
          <p:cNvPicPr>
            <a:picLocks noChangeAspect="1"/>
          </p:cNvPicPr>
          <p:nvPr/>
        </p:nvPicPr>
        <p:blipFill>
          <a:blip r:embed="rId3"/>
          <a:stretch>
            <a:fillRect/>
          </a:stretch>
        </p:blipFill>
        <p:spPr>
          <a:xfrm>
            <a:off x="7958818" y="311011"/>
            <a:ext cx="737680" cy="1024217"/>
          </a:xfrm>
          <a:prstGeom prst="rect">
            <a:avLst/>
          </a:prstGeom>
        </p:spPr>
      </p:pic>
    </p:spTree>
    <p:extLst>
      <p:ext uri="{BB962C8B-B14F-4D97-AF65-F5344CB8AC3E}">
        <p14:creationId xmlns:p14="http://schemas.microsoft.com/office/powerpoint/2010/main" val="97717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747" y="173396"/>
            <a:ext cx="8229600" cy="1038520"/>
          </a:xfrm>
        </p:spPr>
        <p:txBody>
          <a:bodyPr/>
          <a:lstStyle/>
          <a:p>
            <a:r>
              <a:rPr lang="en-US" dirty="0">
                <a:solidFill>
                  <a:schemeClr val="bg1"/>
                </a:solidFill>
              </a:rPr>
              <a:t>Sample Invoice Detail B</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89156560"/>
              </p:ext>
            </p:extLst>
          </p:nvPr>
        </p:nvGraphicFramePr>
        <p:xfrm>
          <a:off x="304799" y="1211918"/>
          <a:ext cx="8610601" cy="4395434"/>
        </p:xfrm>
        <a:graphic>
          <a:graphicData uri="http://schemas.openxmlformats.org/drawingml/2006/table">
            <a:tbl>
              <a:tblPr>
                <a:tableStyleId>{5C22544A-7EE6-4342-B048-85BDC9FD1C3A}</a:tableStyleId>
              </a:tblPr>
              <a:tblGrid>
                <a:gridCol w="609601">
                  <a:extLst>
                    <a:ext uri="{9D8B030D-6E8A-4147-A177-3AD203B41FA5}">
                      <a16:colId xmlns:a16="http://schemas.microsoft.com/office/drawing/2014/main" val="1835434027"/>
                    </a:ext>
                  </a:extLst>
                </a:gridCol>
                <a:gridCol w="2971800">
                  <a:extLst>
                    <a:ext uri="{9D8B030D-6E8A-4147-A177-3AD203B41FA5}">
                      <a16:colId xmlns:a16="http://schemas.microsoft.com/office/drawing/2014/main" val="2562844561"/>
                    </a:ext>
                  </a:extLst>
                </a:gridCol>
                <a:gridCol w="1524000">
                  <a:extLst>
                    <a:ext uri="{9D8B030D-6E8A-4147-A177-3AD203B41FA5}">
                      <a16:colId xmlns:a16="http://schemas.microsoft.com/office/drawing/2014/main" val="341743152"/>
                    </a:ext>
                  </a:extLst>
                </a:gridCol>
                <a:gridCol w="838200">
                  <a:extLst>
                    <a:ext uri="{9D8B030D-6E8A-4147-A177-3AD203B41FA5}">
                      <a16:colId xmlns:a16="http://schemas.microsoft.com/office/drawing/2014/main" val="2573401660"/>
                    </a:ext>
                  </a:extLst>
                </a:gridCol>
                <a:gridCol w="914400">
                  <a:extLst>
                    <a:ext uri="{9D8B030D-6E8A-4147-A177-3AD203B41FA5}">
                      <a16:colId xmlns:a16="http://schemas.microsoft.com/office/drawing/2014/main" val="1734441671"/>
                    </a:ext>
                  </a:extLst>
                </a:gridCol>
                <a:gridCol w="1752600">
                  <a:extLst>
                    <a:ext uri="{9D8B030D-6E8A-4147-A177-3AD203B41FA5}">
                      <a16:colId xmlns:a16="http://schemas.microsoft.com/office/drawing/2014/main" val="4200142288"/>
                    </a:ext>
                  </a:extLst>
                </a:gridCol>
              </a:tblGrid>
              <a:tr h="464482">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a:solidFill>
                            <a:srgbClr val="000000"/>
                          </a:solidFill>
                          <a:effectLst/>
                          <a:latin typeface="Calibri" panose="020F0502020204030204" pitchFamily="34" charset="0"/>
                        </a:rPr>
                        <a:t>Invoice Detail B</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9881320"/>
                  </a:ext>
                </a:extLst>
              </a:tr>
              <a:tr h="9144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Grant #: 3016-325</a:t>
                      </a:r>
                    </a:p>
                    <a:p>
                      <a:pPr algn="l" fontAlgn="b"/>
                      <a:endParaRPr lang="en-US" sz="1800" b="0" i="0" u="none" strike="noStrike" dirty="0">
                        <a:solidFill>
                          <a:srgbClr val="000000"/>
                        </a:solidFill>
                        <a:effectLst/>
                        <a:latin typeface="Calibri" panose="020F0502020204030204" pitchFamily="34" charset="0"/>
                      </a:endParaRPr>
                    </a:p>
                    <a:p>
                      <a:pPr algn="l" fontAlgn="b"/>
                      <a:r>
                        <a:rPr lang="en-US" sz="1800" b="0" i="0" u="none" strike="noStrike" dirty="0">
                          <a:solidFill>
                            <a:srgbClr val="000000"/>
                          </a:solidFill>
                          <a:effectLst/>
                          <a:latin typeface="Calibri" panose="020F0502020204030204" pitchFamily="34" charset="0"/>
                        </a:rPr>
                        <a:t>Invoice #: </a:t>
                      </a:r>
                      <a:r>
                        <a:rPr lang="en-US" sz="1800" b="0" i="0" u="none" strike="noStrike" dirty="0">
                          <a:solidFill>
                            <a:srgbClr val="FF0000"/>
                          </a:solidFill>
                          <a:effectLst/>
                          <a:latin typeface="Calibri" panose="020F0502020204030204" pitchFamily="34" charset="0"/>
                        </a:rPr>
                        <a:t>1</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7942086"/>
                  </a:ext>
                </a:extLst>
              </a:tr>
              <a:tr h="312663">
                <a:tc>
                  <a:txBody>
                    <a:bodyPr/>
                    <a:lstStyle/>
                    <a:p>
                      <a:pPr marL="0" algn="ctr" defTabSz="914400" rtl="0" eaLnBrk="1" fontAlgn="b" latinLnBrk="0" hangingPunct="1"/>
                      <a:r>
                        <a:rPr lang="en-US" sz="1800" b="0" i="0" u="none" strike="noStrike" kern="1200" dirty="0">
                          <a:solidFill>
                            <a:srgbClr val="000000"/>
                          </a:solidFill>
                          <a:effectLst/>
                          <a:latin typeface="Calibri" panose="020F0502020204030204" pitchFamily="34" charset="0"/>
                          <a:ea typeface="+mn-ea"/>
                          <a:cs typeface="+mn-cs"/>
                        </a:rPr>
                        <a:t>CRN</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Budget Category</a:t>
                      </a:r>
                    </a:p>
                  </a:txBody>
                  <a:tcPr marL="9525" marR="9525" marT="9525" marB="0" anchor="b"/>
                </a:tc>
                <a:tc>
                  <a:txBody>
                    <a:bodyPr/>
                    <a:lstStyle/>
                    <a:p>
                      <a:pPr algn="l" fontAlgn="b"/>
                      <a:r>
                        <a:rPr lang="en-US" sz="1800" b="0" i="0" u="none" strike="noStrike" dirty="0">
                          <a:solidFill>
                            <a:srgbClr val="000000"/>
                          </a:solidFill>
                          <a:effectLst/>
                          <a:latin typeface="Calibri" panose="020F0502020204030204" pitchFamily="34" charset="0"/>
                        </a:rPr>
                        <a:t>Reimbursable</a:t>
                      </a:r>
                      <a:r>
                        <a:rPr lang="en-US" sz="1800" b="0" i="0" u="none" strike="noStrike" baseline="0" dirty="0">
                          <a:solidFill>
                            <a:srgbClr val="000000"/>
                          </a:solidFill>
                          <a:effectLst/>
                          <a:latin typeface="Calibri" panose="020F0502020204030204" pitchFamily="34" charset="0"/>
                        </a:rPr>
                        <a:t> Costs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a:solidFill>
                            <a:srgbClr val="000000"/>
                          </a:solidFill>
                          <a:effectLst/>
                          <a:latin typeface="Calibri" panose="020F0502020204030204" pitchFamily="34" charset="0"/>
                        </a:rPr>
                        <a:t>Cash Match</a:t>
                      </a:r>
                    </a:p>
                  </a:txBody>
                  <a:tcPr marL="9525" marR="9525" marT="9525" marB="0" anchor="b"/>
                </a:tc>
                <a:tc>
                  <a:txBody>
                    <a:bodyPr/>
                    <a:lstStyle/>
                    <a:p>
                      <a:pPr algn="l" fontAlgn="b"/>
                      <a:r>
                        <a:rPr lang="en-US" sz="1800" b="0" i="0" u="none" strike="noStrike" dirty="0">
                          <a:solidFill>
                            <a:srgbClr val="000000"/>
                          </a:solidFill>
                          <a:effectLst/>
                          <a:latin typeface="Calibri" panose="020F0502020204030204" pitchFamily="34" charset="0"/>
                        </a:rPr>
                        <a:t>In-kind Match</a:t>
                      </a:r>
                    </a:p>
                  </a:txBody>
                  <a:tcPr marL="9525" marR="9525" marT="9525" marB="0" anchor="b"/>
                </a:tc>
                <a:tc>
                  <a:txBody>
                    <a:bodyPr/>
                    <a:lstStyle/>
                    <a:p>
                      <a:pPr algn="l" fontAlgn="b"/>
                      <a:r>
                        <a:rPr lang="en-US" sz="1800" b="0" i="0" u="none" strike="noStrike" dirty="0">
                          <a:solidFill>
                            <a:srgbClr val="000000"/>
                          </a:solidFill>
                          <a:effectLst/>
                          <a:latin typeface="Calibri" panose="020F0502020204030204" pitchFamily="34" charset="0"/>
                        </a:rPr>
                        <a:t>Task #’s </a:t>
                      </a:r>
                    </a:p>
                    <a:p>
                      <a:pPr algn="l" fontAlgn="b"/>
                      <a:r>
                        <a:rPr lang="en-US" sz="1800" b="0" i="0" u="none" strike="noStrike" dirty="0">
                          <a:solidFill>
                            <a:srgbClr val="000000"/>
                          </a:solidFill>
                          <a:effectLst/>
                          <a:latin typeface="Calibri" panose="020F0502020204030204" pitchFamily="34" charset="0"/>
                        </a:rPr>
                        <a:t>(from work plan)</a:t>
                      </a:r>
                    </a:p>
                  </a:txBody>
                  <a:tcPr marL="9525" marR="9525" marT="9525" marB="0" anchor="b"/>
                </a:tc>
                <a:extLst>
                  <a:ext uri="{0D108BD9-81ED-4DB2-BD59-A6C34878D82A}">
                    <a16:rowId xmlns:a16="http://schemas.microsoft.com/office/drawing/2014/main" val="2437601669"/>
                  </a:ext>
                </a:extLst>
              </a:tr>
              <a:tr h="275473">
                <a:tc>
                  <a:txBody>
                    <a:bodyPr/>
                    <a:lstStyle/>
                    <a:p>
                      <a:pPr algn="ctr" fontAlgn="ctr"/>
                      <a:r>
                        <a:rPr lang="en-US" sz="1800" b="0" i="0" u="none" strike="noStrike" dirty="0">
                          <a:solidFill>
                            <a:srgbClr val="000000"/>
                          </a:solidFill>
                          <a:effectLst/>
                          <a:latin typeface="Calibri" panose="020F0502020204030204" pitchFamily="34" charset="0"/>
                        </a:rPr>
                        <a:t>2</a:t>
                      </a:r>
                    </a:p>
                  </a:txBody>
                  <a:tcPr marL="9240" marR="9240" marT="9240" marB="0" anchor="ctr"/>
                </a:tc>
                <a:tc>
                  <a:txBody>
                    <a:bodyPr/>
                    <a:lstStyle/>
                    <a:p>
                      <a:pPr algn="ctr" fontAlgn="ctr"/>
                      <a:r>
                        <a:rPr lang="en-US" sz="1800" b="0" i="0" u="none" strike="noStrike" dirty="0">
                          <a:solidFill>
                            <a:srgbClr val="000000"/>
                          </a:solidFill>
                          <a:effectLst/>
                          <a:latin typeface="Calibri" panose="020F0502020204030204" pitchFamily="34" charset="0"/>
                        </a:rPr>
                        <a:t>Consultants***(list</a:t>
                      </a:r>
                      <a:r>
                        <a:rPr lang="en-US" sz="1800" b="0" i="0" u="none" strike="noStrike" baseline="0" dirty="0">
                          <a:solidFill>
                            <a:srgbClr val="000000"/>
                          </a:solidFill>
                          <a:effectLst/>
                          <a:latin typeface="Calibri" panose="020F0502020204030204" pitchFamily="34" charset="0"/>
                        </a:rPr>
                        <a:t> personnel)</a:t>
                      </a:r>
                      <a:endParaRPr lang="en-US" sz="1800" b="0" i="0" u="none" strike="noStrike" dirty="0">
                        <a:solidFill>
                          <a:srgbClr val="000000"/>
                        </a:solidFill>
                        <a:effectLst/>
                        <a:latin typeface="Calibri" panose="020F0502020204030204" pitchFamily="34" charset="0"/>
                      </a:endParaRPr>
                    </a:p>
                  </a:txBody>
                  <a:tcPr marL="9240" marR="9240" marT="9240" marB="0" anchor="ctr"/>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240" marR="9240" marT="9240" marB="0" anchor="b"/>
                </a:tc>
                <a:extLst>
                  <a:ext uri="{0D108BD9-81ED-4DB2-BD59-A6C34878D82A}">
                    <a16:rowId xmlns:a16="http://schemas.microsoft.com/office/drawing/2014/main" val="2992787365"/>
                  </a:ext>
                </a:extLst>
              </a:tr>
              <a:tr h="351403">
                <a:tc>
                  <a:txBody>
                    <a:bodyPr/>
                    <a:lstStyle/>
                    <a:p>
                      <a:pPr algn="ctr" fontAlgn="ctr"/>
                      <a:r>
                        <a:rPr lang="en-US" sz="1800" b="0" i="0" u="none" strike="noStrike" dirty="0">
                          <a:solidFill>
                            <a:srgbClr val="000000"/>
                          </a:solidFill>
                          <a:effectLst/>
                          <a:latin typeface="Calibri" panose="020F0502020204030204" pitchFamily="34" charset="0"/>
                        </a:rPr>
                        <a:t>2.1</a:t>
                      </a:r>
                    </a:p>
                  </a:txBody>
                  <a:tcPr marL="9240" marR="9240" marT="9240" marB="0" anchor="ctr"/>
                </a:tc>
                <a:tc>
                  <a:txBody>
                    <a:bodyPr/>
                    <a:lstStyle/>
                    <a:p>
                      <a:pPr algn="l" fontAlgn="t"/>
                      <a:r>
                        <a:rPr lang="en-US" sz="1800" b="0" i="0" u="none" strike="noStrike" dirty="0">
                          <a:solidFill>
                            <a:srgbClr val="000000"/>
                          </a:solidFill>
                          <a:effectLst/>
                          <a:latin typeface="Calibri" panose="020F0502020204030204" pitchFamily="34" charset="0"/>
                        </a:rPr>
                        <a:t>Conservation</a:t>
                      </a:r>
                      <a:r>
                        <a:rPr lang="en-US" sz="1800" b="0" i="0" u="none" strike="noStrike" baseline="0" dirty="0">
                          <a:solidFill>
                            <a:srgbClr val="000000"/>
                          </a:solidFill>
                          <a:effectLst/>
                          <a:latin typeface="Calibri" panose="020F0502020204030204" pitchFamily="34" charset="0"/>
                        </a:rPr>
                        <a:t> Unlimited -   </a:t>
                      </a:r>
                      <a:r>
                        <a:rPr lang="en-US" sz="1800" b="0" i="0" u="none" strike="noStrike" dirty="0">
                          <a:solidFill>
                            <a:srgbClr val="000000"/>
                          </a:solidFill>
                          <a:effectLst/>
                          <a:latin typeface="Calibri" panose="020F0502020204030204" pitchFamily="34" charset="0"/>
                        </a:rPr>
                        <a:t>Alexander</a:t>
                      </a:r>
                      <a:r>
                        <a:rPr lang="en-US" sz="1800" b="0" i="0" u="none" strike="noStrike" baseline="0" dirty="0">
                          <a:solidFill>
                            <a:srgbClr val="000000"/>
                          </a:solidFill>
                          <a:effectLst/>
                          <a:latin typeface="Calibri" panose="020F0502020204030204" pitchFamily="34" charset="0"/>
                        </a:rPr>
                        <a:t> Woolsey</a:t>
                      </a:r>
                      <a:endParaRPr lang="en-US" sz="1800" b="0" i="0" u="none" strike="noStrike" dirty="0">
                        <a:solidFill>
                          <a:srgbClr val="000000"/>
                        </a:solidFill>
                        <a:effectLst/>
                        <a:latin typeface="Calibri" panose="020F0502020204030204" pitchFamily="34" charset="0"/>
                      </a:endParaRPr>
                    </a:p>
                  </a:txBody>
                  <a:tcPr marL="9240" marR="9240" marT="9240" marB="0"/>
                </a:tc>
                <a:tc>
                  <a:txBody>
                    <a:bodyPr/>
                    <a:lstStyle/>
                    <a:p>
                      <a:pPr algn="l" fontAlgn="b"/>
                      <a:r>
                        <a:rPr lang="en-US" sz="1800" b="0" i="0" u="none" strike="noStrike" dirty="0">
                          <a:solidFill>
                            <a:srgbClr val="FF0000"/>
                          </a:solidFill>
                          <a:effectLst/>
                          <a:latin typeface="Calibri" panose="020F0502020204030204" pitchFamily="34" charset="0"/>
                        </a:rPr>
                        <a:t>$2,599</a:t>
                      </a: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r>
                        <a:rPr lang="en-US" sz="1800" b="0" i="0" u="none" strike="noStrike" dirty="0">
                          <a:solidFill>
                            <a:srgbClr val="FF0000"/>
                          </a:solidFill>
                          <a:effectLst/>
                          <a:latin typeface="Calibri" panose="020F0502020204030204" pitchFamily="34" charset="0"/>
                        </a:rPr>
                        <a:t>2.1, 2.2, 2.3</a:t>
                      </a:r>
                    </a:p>
                  </a:txBody>
                  <a:tcPr marL="9240" marR="9240" marT="9240" marB="0" anchor="b"/>
                </a:tc>
                <a:extLst>
                  <a:ext uri="{0D108BD9-81ED-4DB2-BD59-A6C34878D82A}">
                    <a16:rowId xmlns:a16="http://schemas.microsoft.com/office/drawing/2014/main" val="1967410778"/>
                  </a:ext>
                </a:extLst>
              </a:tr>
              <a:tr h="351403">
                <a:tc>
                  <a:txBody>
                    <a:bodyPr/>
                    <a:lstStyle/>
                    <a:p>
                      <a:pPr algn="l" fontAlgn="ctr"/>
                      <a:endParaRPr lang="en-US" sz="1800" b="0" i="0" u="none" strike="noStrike" dirty="0">
                        <a:solidFill>
                          <a:srgbClr val="000000"/>
                        </a:solidFill>
                        <a:effectLst/>
                        <a:latin typeface="Calibri" panose="020F0502020204030204" pitchFamily="34" charset="0"/>
                      </a:endParaRPr>
                    </a:p>
                  </a:txBody>
                  <a:tcPr marL="9240" marR="9240" marT="9240" marB="0" anchor="ctr"/>
                </a:tc>
                <a:tc>
                  <a:txBody>
                    <a:bodyPr/>
                    <a:lstStyle/>
                    <a:p>
                      <a:pPr algn="r" fontAlgn="t"/>
                      <a:r>
                        <a:rPr lang="en-US" sz="1800" b="0" i="0" u="none" strike="noStrike" dirty="0">
                          <a:solidFill>
                            <a:srgbClr val="000000"/>
                          </a:solidFill>
                          <a:effectLst/>
                          <a:latin typeface="Calibri" panose="020F0502020204030204" pitchFamily="34" charset="0"/>
                        </a:rPr>
                        <a:t>Subtotal</a:t>
                      </a:r>
                    </a:p>
                  </a:txBody>
                  <a:tcPr marL="9240" marR="9240" marT="9240" marB="0"/>
                </a:tc>
                <a:tc>
                  <a:txBody>
                    <a:bodyPr/>
                    <a:lstStyle/>
                    <a:p>
                      <a:pPr algn="l" fontAlgn="b"/>
                      <a:r>
                        <a:rPr lang="en-US" sz="1800" b="0" i="0" u="none" strike="noStrike" dirty="0">
                          <a:solidFill>
                            <a:srgbClr val="FF0000"/>
                          </a:solidFill>
                          <a:effectLst/>
                          <a:latin typeface="Calibri" panose="020F0502020204030204" pitchFamily="34" charset="0"/>
                        </a:rPr>
                        <a:t>$2,599</a:t>
                      </a: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extLst>
                  <a:ext uri="{0D108BD9-81ED-4DB2-BD59-A6C34878D82A}">
                    <a16:rowId xmlns:a16="http://schemas.microsoft.com/office/drawing/2014/main" val="4138970002"/>
                  </a:ext>
                </a:extLst>
              </a:tr>
              <a:tr h="351403">
                <a:tc>
                  <a:txBody>
                    <a:bodyPr/>
                    <a:lstStyle/>
                    <a:p>
                      <a:pPr algn="ctr" fontAlgn="ctr"/>
                      <a:r>
                        <a:rPr lang="en-US" sz="1800" b="0" i="0" u="none" strike="noStrike" dirty="0">
                          <a:solidFill>
                            <a:srgbClr val="000000"/>
                          </a:solidFill>
                          <a:effectLst/>
                          <a:latin typeface="Calibri" panose="020F0502020204030204" pitchFamily="34" charset="0"/>
                        </a:rPr>
                        <a:t>3</a:t>
                      </a:r>
                    </a:p>
                  </a:txBody>
                  <a:tcPr marL="9240" marR="9240" marT="9240" marB="0" anchor="ctr"/>
                </a:tc>
                <a:tc>
                  <a:txBody>
                    <a:bodyPr/>
                    <a:lstStyle/>
                    <a:p>
                      <a:pPr algn="l" fontAlgn="t"/>
                      <a:r>
                        <a:rPr lang="en-US" sz="1800" b="0" i="0" u="none" strike="noStrike" dirty="0">
                          <a:solidFill>
                            <a:srgbClr val="000000"/>
                          </a:solidFill>
                          <a:effectLst/>
                          <a:latin typeface="Calibri" panose="020F0502020204030204" pitchFamily="34" charset="0"/>
                        </a:rPr>
                        <a:t>Operating Costs</a:t>
                      </a:r>
                    </a:p>
                  </a:txBody>
                  <a:tcPr marL="9240" marR="9240" marT="9240" marB="0"/>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extLst>
                  <a:ext uri="{0D108BD9-81ED-4DB2-BD59-A6C34878D82A}">
                    <a16:rowId xmlns:a16="http://schemas.microsoft.com/office/drawing/2014/main" val="2322088350"/>
                  </a:ext>
                </a:extLst>
              </a:tr>
              <a:tr h="370333">
                <a:tc>
                  <a:txBody>
                    <a:bodyPr/>
                    <a:lstStyle/>
                    <a:p>
                      <a:pPr algn="ctr" fontAlgn="ctr"/>
                      <a:r>
                        <a:rPr lang="en-US" sz="1800" b="0" i="0" u="none" strike="noStrike" dirty="0">
                          <a:solidFill>
                            <a:srgbClr val="000000"/>
                          </a:solidFill>
                          <a:effectLst/>
                          <a:latin typeface="Calibri" panose="020F0502020204030204" pitchFamily="34" charset="0"/>
                        </a:rPr>
                        <a:t>3.1</a:t>
                      </a:r>
                    </a:p>
                  </a:txBody>
                  <a:tcPr marL="9240" marR="9240" marT="9240" marB="0" anchor="ctr"/>
                </a:tc>
                <a:tc>
                  <a:txBody>
                    <a:bodyPr/>
                    <a:lstStyle/>
                    <a:p>
                      <a:pPr algn="l" fontAlgn="t"/>
                      <a:r>
                        <a:rPr lang="en-US" sz="1800" b="0" i="0" u="none" strike="noStrike" dirty="0">
                          <a:solidFill>
                            <a:srgbClr val="000000"/>
                          </a:solidFill>
                          <a:effectLst/>
                          <a:latin typeface="Calibri" panose="020F0502020204030204" pitchFamily="34" charset="0"/>
                        </a:rPr>
                        <a:t>Printing</a:t>
                      </a:r>
                    </a:p>
                  </a:txBody>
                  <a:tcPr marL="9240" marR="9240" marT="9240" marB="0"/>
                </a:tc>
                <a:tc>
                  <a:txBody>
                    <a:bodyPr/>
                    <a:lstStyle/>
                    <a:p>
                      <a:pPr algn="l" fontAlgn="b"/>
                      <a:r>
                        <a:rPr lang="en-US" sz="1800" b="0" i="0" u="none" strike="noStrike" dirty="0">
                          <a:solidFill>
                            <a:srgbClr val="FF0000"/>
                          </a:solidFill>
                          <a:effectLst/>
                          <a:latin typeface="Calibri" panose="020F0502020204030204" pitchFamily="34" charset="0"/>
                        </a:rPr>
                        <a:t>$500</a:t>
                      </a:r>
                    </a:p>
                  </a:txBody>
                  <a:tcPr marL="9240" marR="9240" marT="9240" marB="0" anchor="b"/>
                </a:tc>
                <a:tc>
                  <a:txBody>
                    <a:bodyPr/>
                    <a:lstStyle/>
                    <a:p>
                      <a:pPr algn="l" fontAlgn="b"/>
                      <a:r>
                        <a:rPr lang="en-US" sz="1800" b="0" i="0" u="none" strike="noStrike" dirty="0">
                          <a:solidFill>
                            <a:srgbClr val="FF0000"/>
                          </a:solidFill>
                          <a:effectLst/>
                          <a:latin typeface="Calibri" panose="020F0502020204030204" pitchFamily="34" charset="0"/>
                        </a:rPr>
                        <a:t>$25</a:t>
                      </a: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r>
                        <a:rPr lang="en-US" sz="1800" b="0" i="0" u="none" strike="noStrike" dirty="0">
                          <a:solidFill>
                            <a:srgbClr val="FF0000"/>
                          </a:solidFill>
                          <a:effectLst/>
                          <a:latin typeface="Calibri" panose="020F0502020204030204" pitchFamily="34" charset="0"/>
                        </a:rPr>
                        <a:t>2.3</a:t>
                      </a:r>
                    </a:p>
                  </a:txBody>
                  <a:tcPr marL="9240" marR="9240" marT="9240" marB="0" anchor="b"/>
                </a:tc>
                <a:extLst>
                  <a:ext uri="{0D108BD9-81ED-4DB2-BD59-A6C34878D82A}">
                    <a16:rowId xmlns:a16="http://schemas.microsoft.com/office/drawing/2014/main" val="351799052"/>
                  </a:ext>
                </a:extLst>
              </a:tr>
              <a:tr h="351403">
                <a:tc>
                  <a:txBody>
                    <a:bodyPr/>
                    <a:lstStyle/>
                    <a:p>
                      <a:pPr algn="r" fontAlgn="ctr"/>
                      <a:endParaRPr lang="en-US" sz="1200" b="0" i="0" u="none" strike="noStrike" dirty="0">
                        <a:solidFill>
                          <a:srgbClr val="000000"/>
                        </a:solidFill>
                        <a:effectLst/>
                        <a:latin typeface="Calibri" panose="020F0502020204030204" pitchFamily="34" charset="0"/>
                      </a:endParaRPr>
                    </a:p>
                  </a:txBody>
                  <a:tcPr marL="9240" marR="9240" marT="9240" marB="0" anchor="ctr"/>
                </a:tc>
                <a:tc>
                  <a:txBody>
                    <a:bodyPr/>
                    <a:lstStyle/>
                    <a:p>
                      <a:pPr algn="r" fontAlgn="t"/>
                      <a:r>
                        <a:rPr lang="en-US" sz="1800" b="0" i="0" u="none" strike="noStrike" dirty="0">
                          <a:solidFill>
                            <a:srgbClr val="000000"/>
                          </a:solidFill>
                          <a:effectLst/>
                          <a:latin typeface="Calibri" panose="020F0502020204030204" pitchFamily="34" charset="0"/>
                        </a:rPr>
                        <a:t>Subtotal</a:t>
                      </a:r>
                    </a:p>
                  </a:txBody>
                  <a:tcPr marL="9240" marR="9240" marT="9240" marB="0"/>
                </a:tc>
                <a:tc>
                  <a:txBody>
                    <a:bodyPr/>
                    <a:lstStyle/>
                    <a:p>
                      <a:pPr algn="l" fontAlgn="b"/>
                      <a:r>
                        <a:rPr lang="en-US" sz="1800" b="0" i="0" u="none" strike="noStrike" dirty="0">
                          <a:solidFill>
                            <a:srgbClr val="FF0000"/>
                          </a:solidFill>
                          <a:effectLst/>
                          <a:latin typeface="Calibri" panose="020F0502020204030204" pitchFamily="34" charset="0"/>
                        </a:rPr>
                        <a:t>$500</a:t>
                      </a:r>
                    </a:p>
                  </a:txBody>
                  <a:tcPr marL="9240" marR="9240" marT="9240" marB="0" anchor="b"/>
                </a:tc>
                <a:tc>
                  <a:txBody>
                    <a:bodyPr/>
                    <a:lstStyle/>
                    <a:p>
                      <a:pPr algn="l" fontAlgn="b"/>
                      <a:r>
                        <a:rPr lang="en-US" sz="1800" b="0" i="0" u="none" strike="noStrike" dirty="0">
                          <a:solidFill>
                            <a:srgbClr val="FF0000"/>
                          </a:solidFill>
                          <a:effectLst/>
                          <a:latin typeface="Calibri" panose="020F0502020204030204" pitchFamily="34" charset="0"/>
                        </a:rPr>
                        <a:t>$25</a:t>
                      </a:r>
                    </a:p>
                  </a:txBody>
                  <a:tcPr marL="9240" marR="9240" marT="9240" marB="0" anchor="b"/>
                </a:tc>
                <a:tc>
                  <a:txBody>
                    <a:bodyPr/>
                    <a:lstStyle/>
                    <a:p>
                      <a:pPr algn="l" fontAlgn="b"/>
                      <a:endParaRPr lang="en-US" sz="1800" b="0" i="0" u="none" strike="noStrike" dirty="0">
                        <a:solidFill>
                          <a:srgbClr val="FF0000"/>
                        </a:solidFill>
                        <a:effectLst/>
                        <a:latin typeface="Calibri" panose="020F0502020204030204" pitchFamily="34" charset="0"/>
                      </a:endParaRPr>
                    </a:p>
                  </a:txBody>
                  <a:tcPr marL="9240" marR="9240" marT="9240"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240" marR="9240" marT="9240" marB="0" anchor="b"/>
                </a:tc>
                <a:extLst>
                  <a:ext uri="{0D108BD9-81ED-4DB2-BD59-A6C34878D82A}">
                    <a16:rowId xmlns:a16="http://schemas.microsoft.com/office/drawing/2014/main" val="3295916832"/>
                  </a:ext>
                </a:extLst>
              </a:tr>
            </a:tbl>
          </a:graphicData>
        </a:graphic>
      </p:graphicFrame>
      <p:sp>
        <p:nvSpPr>
          <p:cNvPr id="4" name="Slide Number Placeholder 3"/>
          <p:cNvSpPr>
            <a:spLocks noGrp="1"/>
          </p:cNvSpPr>
          <p:nvPr>
            <p:ph type="sldNum" sz="quarter" idx="12"/>
          </p:nvPr>
        </p:nvSpPr>
        <p:spPr/>
        <p:txBody>
          <a:bodyPr/>
          <a:lstStyle/>
          <a:p>
            <a:fld id="{77F15C3E-43AE-469F-BD32-5F65A86BF7FB}" type="slidenum">
              <a:rPr lang="en-US" smtClean="0"/>
              <a:pPr/>
              <a:t>14</a:t>
            </a:fld>
            <a:endParaRPr lang="en-US" dirty="0"/>
          </a:p>
        </p:txBody>
      </p:sp>
      <p:sp>
        <p:nvSpPr>
          <p:cNvPr id="3" name="Up Arrow 2"/>
          <p:cNvSpPr/>
          <p:nvPr/>
        </p:nvSpPr>
        <p:spPr>
          <a:xfrm>
            <a:off x="370991" y="5726907"/>
            <a:ext cx="381000" cy="533400"/>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914400" y="5892581"/>
            <a:ext cx="4937991" cy="646331"/>
          </a:xfrm>
          <a:prstGeom prst="rect">
            <a:avLst/>
          </a:prstGeom>
          <a:noFill/>
        </p:spPr>
        <p:txBody>
          <a:bodyPr wrap="square" rtlCol="0">
            <a:spAutoFit/>
          </a:bodyPr>
          <a:lstStyle/>
          <a:p>
            <a:r>
              <a:rPr lang="en-US" dirty="0"/>
              <a:t>Write corresponding CRN on upper right corner of supporting documentation (receipts, invoices, etc)</a:t>
            </a:r>
          </a:p>
        </p:txBody>
      </p:sp>
    </p:spTree>
    <p:extLst>
      <p:ext uri="{BB962C8B-B14F-4D97-AF65-F5344CB8AC3E}">
        <p14:creationId xmlns:p14="http://schemas.microsoft.com/office/powerpoint/2010/main" val="2827018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solidFill>
                  <a:schemeClr val="bg1">
                    <a:lumMod val="85000"/>
                  </a:schemeClr>
                </a:solidFill>
              </a:rPr>
              <a:t>Invoicing Tips</a:t>
            </a:r>
          </a:p>
        </p:txBody>
      </p:sp>
      <p:sp>
        <p:nvSpPr>
          <p:cNvPr id="3" name="Content Placeholder 2"/>
          <p:cNvSpPr>
            <a:spLocks noGrp="1"/>
          </p:cNvSpPr>
          <p:nvPr>
            <p:ph idx="1"/>
          </p:nvPr>
        </p:nvSpPr>
        <p:spPr>
          <a:xfrm>
            <a:off x="304800" y="1524000"/>
            <a:ext cx="8534400" cy="5181600"/>
          </a:xfrm>
        </p:spPr>
        <p:txBody>
          <a:bodyPr>
            <a:noAutofit/>
          </a:bodyPr>
          <a:lstStyle/>
          <a:p>
            <a:pPr marL="457200" lvl="1" indent="-457200">
              <a:spcBef>
                <a:spcPts val="600"/>
              </a:spcBef>
              <a:spcAft>
                <a:spcPts val="1200"/>
              </a:spcAft>
              <a:buFont typeface="Arial" panose="020B0604020202020204" pitchFamily="34" charset="0"/>
              <a:buChar char="•"/>
            </a:pPr>
            <a:r>
              <a:rPr lang="en-US" dirty="0"/>
              <a:t>To ensure accuracy, we recommend a secondary review before submitting invoice packets.</a:t>
            </a:r>
          </a:p>
          <a:p>
            <a:pPr marL="457200" lvl="1" indent="-457200">
              <a:spcBef>
                <a:spcPts val="600"/>
              </a:spcBef>
              <a:spcAft>
                <a:spcPts val="1200"/>
              </a:spcAft>
              <a:buFont typeface="Arial" panose="020B0604020202020204" pitchFamily="34" charset="0"/>
              <a:buChar char="•"/>
            </a:pPr>
            <a:r>
              <a:rPr lang="en-US" dirty="0"/>
              <a:t>Submit via hard copy, in triplicate: 1 original and 2 copies of each invoice and supporting materials.</a:t>
            </a:r>
          </a:p>
          <a:p>
            <a:pPr marL="457200" lvl="1" indent="-457200">
              <a:spcBef>
                <a:spcPts val="600"/>
              </a:spcBef>
              <a:spcAft>
                <a:spcPts val="1200"/>
              </a:spcAft>
              <a:buFont typeface="Arial" panose="020B0604020202020204" pitchFamily="34" charset="0"/>
              <a:buChar char="•"/>
            </a:pPr>
            <a:r>
              <a:rPr lang="en-US" dirty="0"/>
              <a:t>The original invoice needs to be signed by the grantee’s authorized representative or designee in blue ink (accounting requirement). </a:t>
            </a:r>
            <a:endParaRPr lang="en-US" dirty="0">
              <a:solidFill>
                <a:srgbClr val="FF0000"/>
              </a:solidFill>
            </a:endParaRPr>
          </a:p>
          <a:p>
            <a:pPr marL="457200" lvl="1" indent="-457200">
              <a:spcBef>
                <a:spcPts val="600"/>
              </a:spcBef>
              <a:spcAft>
                <a:spcPts val="1200"/>
              </a:spcAft>
              <a:buFont typeface="Arial" panose="020B0604020202020204" pitchFamily="34" charset="0"/>
              <a:buChar char="•"/>
            </a:pPr>
            <a:r>
              <a:rPr lang="en-US" dirty="0"/>
              <a:t>Time sheets must be signed by both the employee and a supervisor unless an electronic payroll system is being used. This is a DOF requirement. </a:t>
            </a:r>
          </a:p>
        </p:txBody>
      </p:sp>
      <p:pic>
        <p:nvPicPr>
          <p:cNvPr id="4" name="Picture 3"/>
          <p:cNvPicPr>
            <a:picLocks noChangeAspect="1"/>
          </p:cNvPicPr>
          <p:nvPr/>
        </p:nvPicPr>
        <p:blipFill>
          <a:blip r:embed="rId3"/>
          <a:stretch>
            <a:fillRect/>
          </a:stretch>
        </p:blipFill>
        <p:spPr>
          <a:xfrm>
            <a:off x="7949120" y="309283"/>
            <a:ext cx="737680" cy="1024217"/>
          </a:xfrm>
          <a:prstGeom prst="rect">
            <a:avLst/>
          </a:prstGeom>
        </p:spPr>
      </p:pic>
    </p:spTree>
    <p:extLst>
      <p:ext uri="{BB962C8B-B14F-4D97-AF65-F5344CB8AC3E}">
        <p14:creationId xmlns:p14="http://schemas.microsoft.com/office/powerpoint/2010/main" val="393870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Match Support Form</a:t>
            </a:r>
          </a:p>
        </p:txBody>
      </p:sp>
      <p:sp>
        <p:nvSpPr>
          <p:cNvPr id="3" name="Content Placeholder 2"/>
          <p:cNvSpPr>
            <a:spLocks noGrp="1"/>
          </p:cNvSpPr>
          <p:nvPr>
            <p:ph idx="1"/>
          </p:nvPr>
        </p:nvSpPr>
        <p:spPr/>
        <p:txBody>
          <a:bodyPr/>
          <a:lstStyle/>
          <a:p>
            <a:pPr>
              <a:spcBef>
                <a:spcPts val="600"/>
              </a:spcBef>
              <a:spcAft>
                <a:spcPts val="1200"/>
              </a:spcAft>
            </a:pPr>
            <a:r>
              <a:rPr lang="en-US" dirty="0"/>
              <a:t>Use one form per match provider. </a:t>
            </a:r>
          </a:p>
          <a:p>
            <a:pPr>
              <a:spcBef>
                <a:spcPts val="600"/>
              </a:spcBef>
              <a:spcAft>
                <a:spcPts val="1200"/>
              </a:spcAft>
            </a:pPr>
            <a:r>
              <a:rPr lang="en-US" dirty="0"/>
              <a:t>Form has automatic drop down tabs. Indicate whether match is cash or in-kind by selecting appropriate tab. </a:t>
            </a:r>
          </a:p>
          <a:p>
            <a:pPr>
              <a:spcBef>
                <a:spcPts val="600"/>
              </a:spcBef>
              <a:spcAft>
                <a:spcPts val="1200"/>
              </a:spcAft>
            </a:pPr>
            <a:r>
              <a:rPr lang="en-US" dirty="0"/>
              <a:t>Form must be signed by the match provider, if provider is not from the RCD staff. If match is provided by the grantee, the grantee may sign the match form(s). </a:t>
            </a:r>
          </a:p>
        </p:txBody>
      </p:sp>
      <p:sp>
        <p:nvSpPr>
          <p:cNvPr id="4" name="Slide Number Placeholder 3"/>
          <p:cNvSpPr>
            <a:spLocks noGrp="1"/>
          </p:cNvSpPr>
          <p:nvPr>
            <p:ph type="sldNum" sz="quarter" idx="12"/>
          </p:nvPr>
        </p:nvSpPr>
        <p:spPr/>
        <p:txBody>
          <a:bodyPr/>
          <a:lstStyle/>
          <a:p>
            <a:fld id="{77F15C3E-43AE-469F-BD32-5F65A86BF7FB}" type="slidenum">
              <a:rPr lang="en-US" smtClean="0"/>
              <a:pPr/>
              <a:t>16</a:t>
            </a:fld>
            <a:endParaRPr lang="en-US" dirty="0"/>
          </a:p>
        </p:txBody>
      </p:sp>
      <p:pic>
        <p:nvPicPr>
          <p:cNvPr id="5" name="Picture 4"/>
          <p:cNvPicPr>
            <a:picLocks noChangeAspect="1"/>
          </p:cNvPicPr>
          <p:nvPr/>
        </p:nvPicPr>
        <p:blipFill>
          <a:blip r:embed="rId3"/>
          <a:stretch>
            <a:fillRect/>
          </a:stretch>
        </p:blipFill>
        <p:spPr>
          <a:xfrm>
            <a:off x="7772400" y="296805"/>
            <a:ext cx="737680" cy="1024217"/>
          </a:xfrm>
          <a:prstGeom prst="rect">
            <a:avLst/>
          </a:prstGeom>
        </p:spPr>
      </p:pic>
    </p:spTree>
    <p:extLst>
      <p:ext uri="{BB962C8B-B14F-4D97-AF65-F5344CB8AC3E}">
        <p14:creationId xmlns:p14="http://schemas.microsoft.com/office/powerpoint/2010/main" val="1415501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Sample Match Support Form</a:t>
            </a:r>
          </a:p>
        </p:txBody>
      </p:sp>
      <p:sp>
        <p:nvSpPr>
          <p:cNvPr id="4" name="Slide Number Placeholder 3"/>
          <p:cNvSpPr>
            <a:spLocks noGrp="1"/>
          </p:cNvSpPr>
          <p:nvPr>
            <p:ph type="sldNum" sz="quarter" idx="12"/>
          </p:nvPr>
        </p:nvSpPr>
        <p:spPr/>
        <p:txBody>
          <a:bodyPr/>
          <a:lstStyle/>
          <a:p>
            <a:fld id="{77F15C3E-43AE-469F-BD32-5F65A86BF7FB}" type="slidenum">
              <a:rPr lang="en-US" smtClean="0"/>
              <a:pPr/>
              <a:t>17</a:t>
            </a:fld>
            <a:endParaRPr lang="en-US" dirty="0"/>
          </a:p>
        </p:txBody>
      </p:sp>
      <p:pic>
        <p:nvPicPr>
          <p:cNvPr id="5" name="Picture 4"/>
          <p:cNvPicPr>
            <a:picLocks noChangeAspect="1"/>
          </p:cNvPicPr>
          <p:nvPr/>
        </p:nvPicPr>
        <p:blipFill>
          <a:blip r:embed="rId3"/>
          <a:stretch>
            <a:fillRect/>
          </a:stretch>
        </p:blipFill>
        <p:spPr>
          <a:xfrm>
            <a:off x="982172" y="1266788"/>
            <a:ext cx="7179656" cy="5277666"/>
          </a:xfrm>
          <a:prstGeom prst="rect">
            <a:avLst/>
          </a:prstGeom>
        </p:spPr>
      </p:pic>
    </p:spTree>
    <p:extLst>
      <p:ext uri="{BB962C8B-B14F-4D97-AF65-F5344CB8AC3E}">
        <p14:creationId xmlns:p14="http://schemas.microsoft.com/office/powerpoint/2010/main" val="3244647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solidFill>
                  <a:schemeClr val="bg1">
                    <a:lumMod val="85000"/>
                  </a:schemeClr>
                </a:solidFill>
              </a:rPr>
              <a:t>Progress Reports</a:t>
            </a:r>
          </a:p>
        </p:txBody>
      </p:sp>
      <p:sp>
        <p:nvSpPr>
          <p:cNvPr id="3" name="Content Placeholder 2"/>
          <p:cNvSpPr>
            <a:spLocks noGrp="1"/>
          </p:cNvSpPr>
          <p:nvPr>
            <p:ph idx="1"/>
          </p:nvPr>
        </p:nvSpPr>
        <p:spPr>
          <a:xfrm>
            <a:off x="304800" y="1490384"/>
            <a:ext cx="8534400" cy="4986616"/>
          </a:xfrm>
        </p:spPr>
        <p:txBody>
          <a:bodyPr>
            <a:noAutofit/>
          </a:bodyPr>
          <a:lstStyle/>
          <a:p>
            <a:pPr marL="457200" lvl="1">
              <a:spcBef>
                <a:spcPts val="600"/>
              </a:spcBef>
              <a:spcAft>
                <a:spcPts val="1200"/>
              </a:spcAft>
              <a:buFont typeface="Arial" panose="020B0604020202020204" pitchFamily="34" charset="0"/>
              <a:buChar char="•"/>
            </a:pPr>
            <a:r>
              <a:rPr lang="en-US" sz="3600" dirty="0"/>
              <a:t>Progress reports are due quarterly. </a:t>
            </a:r>
          </a:p>
          <a:p>
            <a:pPr marL="457200" lvl="1">
              <a:spcBef>
                <a:spcPts val="600"/>
              </a:spcBef>
              <a:spcAft>
                <a:spcPts val="1200"/>
              </a:spcAft>
              <a:buFont typeface="Arial" panose="020B0604020202020204" pitchFamily="34" charset="0"/>
              <a:buChar char="•"/>
            </a:pPr>
            <a:r>
              <a:rPr lang="en-US" sz="3600" dirty="0"/>
              <a:t>Submit one electronic copy and one hard copy to your assigned DOC Grant Administrator. The hard copy may be double-sided. </a:t>
            </a:r>
          </a:p>
          <a:p>
            <a:pPr marL="457200" lvl="1">
              <a:spcBef>
                <a:spcPts val="600"/>
              </a:spcBef>
              <a:spcAft>
                <a:spcPts val="1200"/>
              </a:spcAft>
              <a:buFont typeface="Arial" panose="020B0604020202020204" pitchFamily="34" charset="0"/>
              <a:buChar char="•"/>
            </a:pPr>
            <a:r>
              <a:rPr lang="en-US" sz="3600" dirty="0"/>
              <a:t>Please use the form provided and do not reformat or alter the form. </a:t>
            </a:r>
          </a:p>
          <a:p>
            <a:pPr lvl="1">
              <a:buFont typeface="Arial" panose="020B0604020202020204" pitchFamily="34" charset="0"/>
              <a:buChar char="•"/>
            </a:pPr>
            <a:endParaRPr lang="en-US" dirty="0"/>
          </a:p>
        </p:txBody>
      </p:sp>
      <p:pic>
        <p:nvPicPr>
          <p:cNvPr id="4" name="Picture 3"/>
          <p:cNvPicPr>
            <a:picLocks noChangeAspect="1"/>
          </p:cNvPicPr>
          <p:nvPr/>
        </p:nvPicPr>
        <p:blipFill>
          <a:blip r:embed="rId3"/>
          <a:stretch>
            <a:fillRect/>
          </a:stretch>
        </p:blipFill>
        <p:spPr>
          <a:xfrm>
            <a:off x="7772400" y="292475"/>
            <a:ext cx="737680" cy="1024217"/>
          </a:xfrm>
          <a:prstGeom prst="rect">
            <a:avLst/>
          </a:prstGeom>
        </p:spPr>
      </p:pic>
    </p:spTree>
    <p:extLst>
      <p:ext uri="{BB962C8B-B14F-4D97-AF65-F5344CB8AC3E}">
        <p14:creationId xmlns:p14="http://schemas.microsoft.com/office/powerpoint/2010/main" val="1212938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solidFill>
                  <a:schemeClr val="bg1">
                    <a:lumMod val="85000"/>
                  </a:schemeClr>
                </a:solidFill>
              </a:rPr>
              <a:t>Progress Reports</a:t>
            </a:r>
          </a:p>
        </p:txBody>
      </p:sp>
      <p:sp>
        <p:nvSpPr>
          <p:cNvPr id="3" name="Content Placeholder 2"/>
          <p:cNvSpPr>
            <a:spLocks noGrp="1"/>
          </p:cNvSpPr>
          <p:nvPr>
            <p:ph idx="1"/>
          </p:nvPr>
        </p:nvSpPr>
        <p:spPr>
          <a:xfrm>
            <a:off x="0" y="1486228"/>
            <a:ext cx="9056716" cy="4838372"/>
          </a:xfrm>
        </p:spPr>
        <p:txBody>
          <a:bodyPr>
            <a:noAutofit/>
          </a:bodyPr>
          <a:lstStyle/>
          <a:p>
            <a:pPr lvl="1">
              <a:spcBef>
                <a:spcPts val="600"/>
              </a:spcBef>
              <a:spcAft>
                <a:spcPts val="1200"/>
              </a:spcAft>
              <a:buFont typeface="Arial" panose="020B0604020202020204" pitchFamily="34" charset="0"/>
              <a:buChar char="•"/>
            </a:pPr>
            <a:r>
              <a:rPr lang="en-US" sz="3200" dirty="0"/>
              <a:t>Reports should focus on success stories and the results of your activities rather than simply providing a list of completed tasks. </a:t>
            </a:r>
          </a:p>
          <a:p>
            <a:pPr lvl="1">
              <a:spcBef>
                <a:spcPts val="600"/>
              </a:spcBef>
              <a:spcAft>
                <a:spcPts val="1200"/>
              </a:spcAft>
              <a:buFont typeface="Arial" panose="020B0604020202020204" pitchFamily="34" charset="0"/>
              <a:buChar char="•"/>
            </a:pPr>
            <a:r>
              <a:rPr lang="en-US" sz="3200" dirty="0"/>
              <a:t>Use the progress report to promote your RCD’s great work.  </a:t>
            </a:r>
          </a:p>
          <a:p>
            <a:pPr lvl="1">
              <a:spcBef>
                <a:spcPts val="600"/>
              </a:spcBef>
              <a:spcAft>
                <a:spcPts val="1200"/>
              </a:spcAft>
              <a:buFont typeface="Arial" panose="020B0604020202020204" pitchFamily="34" charset="0"/>
              <a:buChar char="•"/>
            </a:pPr>
            <a:r>
              <a:rPr lang="en-US" sz="3200" dirty="0"/>
              <a:t>We encourage you to submit photos or videos (electronically) to highlight RCD accomplishments. </a:t>
            </a:r>
          </a:p>
        </p:txBody>
      </p:sp>
      <p:pic>
        <p:nvPicPr>
          <p:cNvPr id="4" name="Picture 3"/>
          <p:cNvPicPr>
            <a:picLocks noChangeAspect="1"/>
          </p:cNvPicPr>
          <p:nvPr/>
        </p:nvPicPr>
        <p:blipFill>
          <a:blip r:embed="rId3"/>
          <a:stretch>
            <a:fillRect/>
          </a:stretch>
        </p:blipFill>
        <p:spPr>
          <a:xfrm>
            <a:off x="7949120" y="179209"/>
            <a:ext cx="737680" cy="1024217"/>
          </a:xfrm>
          <a:prstGeom prst="rect">
            <a:avLst/>
          </a:prstGeom>
        </p:spPr>
      </p:pic>
    </p:spTree>
    <p:extLst>
      <p:ext uri="{BB962C8B-B14F-4D97-AF65-F5344CB8AC3E}">
        <p14:creationId xmlns:p14="http://schemas.microsoft.com/office/powerpoint/2010/main" val="91363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DOC and the RCDs</a:t>
            </a:r>
          </a:p>
        </p:txBody>
      </p:sp>
      <p:sp>
        <p:nvSpPr>
          <p:cNvPr id="3" name="Slide Number Placeholder 2"/>
          <p:cNvSpPr>
            <a:spLocks noGrp="1"/>
          </p:cNvSpPr>
          <p:nvPr>
            <p:ph type="sldNum" sz="quarter" idx="12"/>
          </p:nvPr>
        </p:nvSpPr>
        <p:spPr/>
        <p:txBody>
          <a:bodyPr/>
          <a:lstStyle/>
          <a:p>
            <a:fld id="{77F15C3E-43AE-469F-BD32-5F65A86BF7FB}" type="slidenum">
              <a:rPr lang="en-US" smtClean="0"/>
              <a:pPr/>
              <a:t>2</a:t>
            </a:fld>
            <a:endParaRPr lang="en-US" dirty="0"/>
          </a:p>
        </p:txBody>
      </p:sp>
      <p:pic>
        <p:nvPicPr>
          <p:cNvPr id="4" name="Picture 3"/>
          <p:cNvPicPr>
            <a:picLocks noChangeAspect="1"/>
          </p:cNvPicPr>
          <p:nvPr/>
        </p:nvPicPr>
        <p:blipFill>
          <a:blip r:embed="rId2"/>
          <a:stretch>
            <a:fillRect/>
          </a:stretch>
        </p:blipFill>
        <p:spPr>
          <a:xfrm>
            <a:off x="7793587" y="299862"/>
            <a:ext cx="737680" cy="1024217"/>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081" y="4170714"/>
            <a:ext cx="4217519" cy="2372354"/>
          </a:xfrm>
          <a:prstGeom prst="rect">
            <a:avLst/>
          </a:prstGeom>
        </p:spPr>
      </p:pic>
      <p:pic>
        <p:nvPicPr>
          <p:cNvPr id="8" name="Content Placeholder 7"/>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00400" y="1828800"/>
            <a:ext cx="5330867" cy="2998612"/>
          </a:xfrm>
        </p:spPr>
      </p:pic>
    </p:spTree>
    <p:extLst>
      <p:ext uri="{BB962C8B-B14F-4D97-AF65-F5344CB8AC3E}">
        <p14:creationId xmlns:p14="http://schemas.microsoft.com/office/powerpoint/2010/main" val="1334502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solidFill>
                  <a:schemeClr val="bg1">
                    <a:lumMod val="85000"/>
                  </a:schemeClr>
                </a:solidFill>
              </a:rPr>
              <a:t>Budget or Work Plan Changes</a:t>
            </a:r>
          </a:p>
        </p:txBody>
      </p:sp>
      <p:sp>
        <p:nvSpPr>
          <p:cNvPr id="3" name="Content Placeholder 2"/>
          <p:cNvSpPr>
            <a:spLocks noGrp="1"/>
          </p:cNvSpPr>
          <p:nvPr>
            <p:ph idx="1"/>
          </p:nvPr>
        </p:nvSpPr>
        <p:spPr>
          <a:xfrm>
            <a:off x="266700" y="1524000"/>
            <a:ext cx="8610600" cy="5334000"/>
          </a:xfrm>
        </p:spPr>
        <p:txBody>
          <a:bodyPr>
            <a:noAutofit/>
          </a:bodyPr>
          <a:lstStyle/>
          <a:p>
            <a:pPr lvl="1">
              <a:spcBef>
                <a:spcPts val="600"/>
              </a:spcBef>
              <a:spcAft>
                <a:spcPts val="1200"/>
              </a:spcAft>
              <a:buFont typeface="Arial" panose="020B0604020202020204" pitchFamily="34" charset="0"/>
              <a:buChar char="•"/>
            </a:pPr>
            <a:r>
              <a:rPr lang="en-US" sz="3200" dirty="0"/>
              <a:t>Changes are allowable. Contact your DOC Grant Manager to request any changes or modifications to your budget or work plan. </a:t>
            </a:r>
          </a:p>
          <a:p>
            <a:pPr lvl="1">
              <a:spcBef>
                <a:spcPts val="600"/>
              </a:spcBef>
              <a:spcAft>
                <a:spcPts val="1200"/>
              </a:spcAft>
              <a:buFont typeface="Arial" panose="020B0604020202020204" pitchFamily="34" charset="0"/>
              <a:buChar char="•"/>
            </a:pPr>
            <a:r>
              <a:rPr lang="en-US" sz="3200" dirty="0"/>
              <a:t>Changes are only valid if made in writing and agreed to by both parties. </a:t>
            </a:r>
          </a:p>
          <a:p>
            <a:pPr lvl="1">
              <a:spcBef>
                <a:spcPts val="600"/>
              </a:spcBef>
              <a:spcAft>
                <a:spcPts val="1200"/>
              </a:spcAft>
              <a:buFont typeface="Arial" panose="020B0604020202020204" pitchFamily="34" charset="0"/>
              <a:buChar char="•"/>
            </a:pPr>
            <a:r>
              <a:rPr lang="en-US" sz="3200" dirty="0"/>
              <a:t>Budget or work plan change requests should be signed by a board member or the grantee’s authorized designee.  </a:t>
            </a:r>
          </a:p>
          <a:p>
            <a:pPr marL="457200" lvl="1" indent="0">
              <a:buNone/>
            </a:pPr>
            <a:endParaRPr lang="en-US" dirty="0"/>
          </a:p>
        </p:txBody>
      </p:sp>
      <p:pic>
        <p:nvPicPr>
          <p:cNvPr id="4" name="Picture 3"/>
          <p:cNvPicPr>
            <a:picLocks noChangeAspect="1"/>
          </p:cNvPicPr>
          <p:nvPr/>
        </p:nvPicPr>
        <p:blipFill>
          <a:blip r:embed="rId3"/>
          <a:stretch>
            <a:fillRect/>
          </a:stretch>
        </p:blipFill>
        <p:spPr>
          <a:xfrm>
            <a:off x="8165944" y="196710"/>
            <a:ext cx="737680" cy="1024217"/>
          </a:xfrm>
          <a:prstGeom prst="rect">
            <a:avLst/>
          </a:prstGeom>
        </p:spPr>
      </p:pic>
    </p:spTree>
    <p:extLst>
      <p:ext uri="{BB962C8B-B14F-4D97-AF65-F5344CB8AC3E}">
        <p14:creationId xmlns:p14="http://schemas.microsoft.com/office/powerpoint/2010/main" val="1706059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Additional Tips</a:t>
            </a:r>
          </a:p>
        </p:txBody>
      </p:sp>
      <p:sp>
        <p:nvSpPr>
          <p:cNvPr id="3" name="Content Placeholder 2"/>
          <p:cNvSpPr>
            <a:spLocks noGrp="1"/>
          </p:cNvSpPr>
          <p:nvPr>
            <p:ph idx="1"/>
          </p:nvPr>
        </p:nvSpPr>
        <p:spPr>
          <a:xfrm>
            <a:off x="394138" y="1600200"/>
            <a:ext cx="8292662" cy="4525963"/>
          </a:xfrm>
        </p:spPr>
        <p:txBody>
          <a:bodyPr/>
          <a:lstStyle/>
          <a:p>
            <a:pPr marL="0" indent="0">
              <a:spcBef>
                <a:spcPts val="600"/>
              </a:spcBef>
              <a:spcAft>
                <a:spcPts val="1200"/>
              </a:spcAft>
              <a:buNone/>
            </a:pPr>
            <a:r>
              <a:rPr lang="en-US" dirty="0"/>
              <a:t>Please include your grantee name and grant number with any correspondence with DOC staff. We have 59 RCD grants and other program grants to track. </a:t>
            </a:r>
          </a:p>
          <a:p>
            <a:pPr marL="0" indent="0">
              <a:spcBef>
                <a:spcPts val="600"/>
              </a:spcBef>
              <a:spcAft>
                <a:spcPts val="1200"/>
              </a:spcAft>
              <a:buNone/>
            </a:pPr>
            <a:r>
              <a:rPr lang="en-US" dirty="0"/>
              <a:t>This will help us to serve you faster. </a:t>
            </a:r>
          </a:p>
          <a:p>
            <a:pPr marL="0" indent="0">
              <a:buNone/>
            </a:pPr>
            <a:r>
              <a:rPr lang="en-US" dirty="0"/>
              <a:t>Never hesitate to ask us questions; we are here to help you successfully complete your grant! </a:t>
            </a:r>
          </a:p>
          <a:p>
            <a:pPr marL="0" indent="0">
              <a:buNone/>
            </a:pPr>
            <a:endParaRPr lang="en-US" dirty="0"/>
          </a:p>
        </p:txBody>
      </p:sp>
      <p:sp>
        <p:nvSpPr>
          <p:cNvPr id="4" name="Slide Number Placeholder 3"/>
          <p:cNvSpPr>
            <a:spLocks noGrp="1"/>
          </p:cNvSpPr>
          <p:nvPr>
            <p:ph type="sldNum" sz="quarter" idx="12"/>
          </p:nvPr>
        </p:nvSpPr>
        <p:spPr/>
        <p:txBody>
          <a:bodyPr/>
          <a:lstStyle/>
          <a:p>
            <a:fld id="{77F15C3E-43AE-469F-BD32-5F65A86BF7FB}" type="slidenum">
              <a:rPr lang="en-US" smtClean="0"/>
              <a:pPr/>
              <a:t>21</a:t>
            </a:fld>
            <a:endParaRPr lang="en-US" dirty="0"/>
          </a:p>
        </p:txBody>
      </p:sp>
      <p:pic>
        <p:nvPicPr>
          <p:cNvPr id="5" name="Picture 4"/>
          <p:cNvPicPr>
            <a:picLocks noChangeAspect="1"/>
          </p:cNvPicPr>
          <p:nvPr/>
        </p:nvPicPr>
        <p:blipFill>
          <a:blip r:embed="rId3"/>
          <a:stretch>
            <a:fillRect/>
          </a:stretch>
        </p:blipFill>
        <p:spPr>
          <a:xfrm>
            <a:off x="7949120" y="244158"/>
            <a:ext cx="737680" cy="1024217"/>
          </a:xfrm>
          <a:prstGeom prst="rect">
            <a:avLst/>
          </a:prstGeom>
        </p:spPr>
      </p:pic>
    </p:spTree>
    <p:extLst>
      <p:ext uri="{BB962C8B-B14F-4D97-AF65-F5344CB8AC3E}">
        <p14:creationId xmlns:p14="http://schemas.microsoft.com/office/powerpoint/2010/main" val="1617366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a:solidFill>
                  <a:schemeClr val="bg1">
                    <a:lumMod val="85000"/>
                  </a:schemeClr>
                </a:solidFill>
              </a:rPr>
              <a:t>Grant Manager Contact Information</a:t>
            </a:r>
          </a:p>
        </p:txBody>
      </p:sp>
      <p:sp>
        <p:nvSpPr>
          <p:cNvPr id="3" name="Content Placeholder 2"/>
          <p:cNvSpPr>
            <a:spLocks noGrp="1"/>
          </p:cNvSpPr>
          <p:nvPr>
            <p:ph idx="1"/>
          </p:nvPr>
        </p:nvSpPr>
        <p:spPr>
          <a:xfrm>
            <a:off x="457200" y="1600200"/>
            <a:ext cx="8610600" cy="5367616"/>
          </a:xfrm>
        </p:spPr>
        <p:txBody>
          <a:bodyPr>
            <a:noAutofit/>
          </a:bodyPr>
          <a:lstStyle/>
          <a:p>
            <a:pPr marL="457200" lvl="1" indent="0">
              <a:buNone/>
            </a:pPr>
            <a:r>
              <a:rPr lang="en-US" dirty="0"/>
              <a:t>Gail Chun</a:t>
            </a:r>
          </a:p>
          <a:p>
            <a:pPr marL="457200" lvl="1" indent="0">
              <a:buNone/>
            </a:pPr>
            <a:r>
              <a:rPr lang="en-US" dirty="0"/>
              <a:t>Email: </a:t>
            </a:r>
            <a:r>
              <a:rPr lang="en-US" dirty="0">
                <a:hlinkClick r:id="rId3"/>
              </a:rPr>
              <a:t>Gail.Chun@conservation.ca.gov</a:t>
            </a:r>
            <a:endParaRPr lang="en-US" dirty="0"/>
          </a:p>
          <a:p>
            <a:pPr marL="457200" lvl="1" indent="0">
              <a:buNone/>
            </a:pPr>
            <a:r>
              <a:rPr lang="en-US" dirty="0"/>
              <a:t>Phone: 916-323-8930</a:t>
            </a:r>
          </a:p>
          <a:p>
            <a:pPr marL="457200" lvl="1" indent="0">
              <a:buNone/>
            </a:pPr>
            <a:endParaRPr lang="en-US" dirty="0"/>
          </a:p>
          <a:p>
            <a:pPr marL="457200" lvl="1" indent="0">
              <a:buNone/>
            </a:pPr>
            <a:r>
              <a:rPr lang="en-US" dirty="0"/>
              <a:t>Jenny Di Stefano</a:t>
            </a:r>
          </a:p>
          <a:p>
            <a:pPr marL="457200" lvl="1" indent="0">
              <a:buNone/>
            </a:pPr>
            <a:r>
              <a:rPr lang="en-US" dirty="0"/>
              <a:t>Email: </a:t>
            </a:r>
            <a:r>
              <a:rPr lang="en-US" dirty="0">
                <a:hlinkClick r:id="rId4"/>
              </a:rPr>
              <a:t>Jenny.E.DiStefano@conservation.ca.gov</a:t>
            </a:r>
            <a:endParaRPr lang="en-US" dirty="0"/>
          </a:p>
          <a:p>
            <a:pPr marL="457200" lvl="1" indent="0">
              <a:buNone/>
            </a:pPr>
            <a:r>
              <a:rPr lang="en-US" dirty="0"/>
              <a:t>Phone: 916-804-2345</a:t>
            </a:r>
          </a:p>
        </p:txBody>
      </p:sp>
      <p:pic>
        <p:nvPicPr>
          <p:cNvPr id="5" name="Picture 4"/>
          <p:cNvPicPr>
            <a:picLocks noChangeAspect="1"/>
          </p:cNvPicPr>
          <p:nvPr/>
        </p:nvPicPr>
        <p:blipFill>
          <a:blip r:embed="rId5"/>
          <a:stretch>
            <a:fillRect/>
          </a:stretch>
        </p:blipFill>
        <p:spPr>
          <a:xfrm>
            <a:off x="304800" y="5562600"/>
            <a:ext cx="737680" cy="1024217"/>
          </a:xfrm>
          <a:prstGeom prst="rect">
            <a:avLst/>
          </a:prstGeom>
        </p:spPr>
      </p:pic>
    </p:spTree>
    <p:extLst>
      <p:ext uri="{BB962C8B-B14F-4D97-AF65-F5344CB8AC3E}">
        <p14:creationId xmlns:p14="http://schemas.microsoft.com/office/powerpoint/2010/main" val="760486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34" y="1752600"/>
            <a:ext cx="8229600" cy="868362"/>
          </a:xfrm>
        </p:spPr>
        <p:txBody>
          <a:bodyPr>
            <a:noAutofit/>
          </a:bodyPr>
          <a:lstStyle/>
          <a:p>
            <a:r>
              <a:rPr lang="en-US" sz="5400" dirty="0">
                <a:solidFill>
                  <a:schemeClr val="bg1"/>
                </a:solidFill>
              </a:rPr>
              <a:t>Questions?</a:t>
            </a:r>
          </a:p>
        </p:txBody>
      </p:sp>
      <p:pic>
        <p:nvPicPr>
          <p:cNvPr id="5" name="Picture 4"/>
          <p:cNvPicPr>
            <a:picLocks noChangeAspect="1"/>
          </p:cNvPicPr>
          <p:nvPr/>
        </p:nvPicPr>
        <p:blipFill>
          <a:blip r:embed="rId3"/>
          <a:stretch>
            <a:fillRect/>
          </a:stretch>
        </p:blipFill>
        <p:spPr>
          <a:xfrm>
            <a:off x="592491" y="5257800"/>
            <a:ext cx="737680" cy="1024217"/>
          </a:xfrm>
          <a:prstGeom prst="rect">
            <a:avLst/>
          </a:prstGeom>
        </p:spPr>
      </p:pic>
    </p:spTree>
    <p:extLst>
      <p:ext uri="{BB962C8B-B14F-4D97-AF65-F5344CB8AC3E}">
        <p14:creationId xmlns:p14="http://schemas.microsoft.com/office/powerpoint/2010/main" val="235001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Funding Purpose</a:t>
            </a:r>
          </a:p>
        </p:txBody>
      </p:sp>
      <p:sp>
        <p:nvSpPr>
          <p:cNvPr id="3" name="Slide Number Placeholder 2"/>
          <p:cNvSpPr>
            <a:spLocks noGrp="1"/>
          </p:cNvSpPr>
          <p:nvPr>
            <p:ph type="sldNum" sz="quarter" idx="12"/>
          </p:nvPr>
        </p:nvSpPr>
        <p:spPr/>
        <p:txBody>
          <a:bodyPr/>
          <a:lstStyle/>
          <a:p>
            <a:fld id="{77F15C3E-43AE-469F-BD32-5F65A86BF7FB}" type="slidenum">
              <a:rPr lang="en-US" smtClean="0"/>
              <a:pPr/>
              <a:t>3</a:t>
            </a:fld>
            <a:endParaRPr lang="en-US" dirty="0"/>
          </a:p>
        </p:txBody>
      </p:sp>
      <p:pic>
        <p:nvPicPr>
          <p:cNvPr id="4" name="Picture 3"/>
          <p:cNvPicPr>
            <a:picLocks noChangeAspect="1"/>
          </p:cNvPicPr>
          <p:nvPr/>
        </p:nvPicPr>
        <p:blipFill>
          <a:blip r:embed="rId3"/>
          <a:stretch>
            <a:fillRect/>
          </a:stretch>
        </p:blipFill>
        <p:spPr>
          <a:xfrm>
            <a:off x="7911713" y="281565"/>
            <a:ext cx="737680" cy="1024217"/>
          </a:xfrm>
          <a:prstGeom prst="rect">
            <a:avLst/>
          </a:prstGeom>
        </p:spPr>
      </p:pic>
      <p:sp>
        <p:nvSpPr>
          <p:cNvPr id="5" name="Content Placeholder 4"/>
          <p:cNvSpPr>
            <a:spLocks noGrp="1"/>
          </p:cNvSpPr>
          <p:nvPr>
            <p:ph idx="1"/>
          </p:nvPr>
        </p:nvSpPr>
        <p:spPr>
          <a:xfrm>
            <a:off x="457200" y="1417638"/>
            <a:ext cx="8229600" cy="5135562"/>
          </a:xfrm>
        </p:spPr>
        <p:txBody>
          <a:bodyPr>
            <a:normAutofit/>
          </a:bodyPr>
          <a:lstStyle/>
          <a:p>
            <a:pPr marL="0" indent="0">
              <a:buNone/>
            </a:pPr>
            <a:r>
              <a:rPr lang="en-US" sz="2800" dirty="0"/>
              <a:t>To assist RCDs in building capacity: </a:t>
            </a:r>
          </a:p>
          <a:p>
            <a:pPr marL="457200" lvl="1">
              <a:buFont typeface="Arial" panose="020B0604020202020204" pitchFamily="34" charset="0"/>
              <a:buChar char="•"/>
            </a:pPr>
            <a:r>
              <a:rPr lang="en-US" dirty="0"/>
              <a:t>Increase best management practices and meet basic legal requirements.</a:t>
            </a:r>
          </a:p>
          <a:p>
            <a:pPr marL="457200" lvl="1">
              <a:spcAft>
                <a:spcPts val="1200"/>
              </a:spcAft>
              <a:buFont typeface="Arial" panose="020B0604020202020204" pitchFamily="34" charset="0"/>
              <a:buChar char="•"/>
            </a:pPr>
            <a:r>
              <a:rPr lang="en-US" dirty="0"/>
              <a:t>Increase the ability to serve local communities and address local resource issues.</a:t>
            </a:r>
          </a:p>
          <a:p>
            <a:pPr marL="0" indent="0">
              <a:buNone/>
            </a:pPr>
            <a:r>
              <a:rPr lang="en-US" sz="2800" dirty="0"/>
              <a:t>To encourage consistency with CARCD’s 2014 </a:t>
            </a:r>
            <a:r>
              <a:rPr lang="en-US" sz="2800" i="1" dirty="0"/>
              <a:t>Vision 	and Standards</a:t>
            </a:r>
            <a:r>
              <a:rPr lang="en-US" sz="2800" dirty="0"/>
              <a:t> document.</a:t>
            </a:r>
          </a:p>
          <a:p>
            <a:pPr marL="0" indent="0">
              <a:buNone/>
            </a:pPr>
            <a:endParaRPr lang="en-US" sz="1200" dirty="0"/>
          </a:p>
          <a:p>
            <a:pPr marL="0" indent="0">
              <a:buNone/>
            </a:pPr>
            <a:r>
              <a:rPr lang="en-US" sz="2800" dirty="0"/>
              <a:t>To encourage RCDs to become more Relevant, 	Excellent, and Visible (REV). </a:t>
            </a:r>
          </a:p>
          <a:p>
            <a:pPr marL="0" indent="0">
              <a:buNone/>
            </a:pPr>
            <a:endParaRPr lang="en-US" sz="1800" dirty="0"/>
          </a:p>
        </p:txBody>
      </p:sp>
    </p:spTree>
    <p:extLst>
      <p:ext uri="{BB962C8B-B14F-4D97-AF65-F5344CB8AC3E}">
        <p14:creationId xmlns:p14="http://schemas.microsoft.com/office/powerpoint/2010/main" val="3309753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5135562"/>
          </a:xfrm>
        </p:spPr>
        <p:txBody>
          <a:bodyPr>
            <a:noAutofit/>
          </a:bodyPr>
          <a:lstStyle/>
          <a:p>
            <a:pPr marL="171450" lvl="1" indent="0">
              <a:buNone/>
            </a:pPr>
            <a:r>
              <a:rPr lang="en-US" dirty="0"/>
              <a:t>Record keeping</a:t>
            </a:r>
          </a:p>
          <a:p>
            <a:pPr marL="514350" lvl="2" indent="-285750"/>
            <a:r>
              <a:rPr lang="en-US" sz="2000" dirty="0"/>
              <a:t>Establish a designated file for all grant-related documents.</a:t>
            </a:r>
          </a:p>
          <a:p>
            <a:pPr marL="514350" lvl="2" indent="-285750"/>
            <a:r>
              <a:rPr lang="en-US" sz="2000" dirty="0"/>
              <a:t>File should include documentation of all actions taken under the grant.</a:t>
            </a:r>
          </a:p>
          <a:p>
            <a:pPr marL="514350" lvl="2" indent="-285750"/>
            <a:r>
              <a:rPr lang="en-US" sz="2000" dirty="0"/>
              <a:t>Keep all original documents, such as receipts, in your grant file. Submit only copies to DOC.  </a:t>
            </a:r>
          </a:p>
          <a:p>
            <a:pPr marL="171450" lvl="1" indent="0">
              <a:buNone/>
            </a:pPr>
            <a:r>
              <a:rPr lang="en-US" dirty="0"/>
              <a:t>Competitive bid and prevailing wage</a:t>
            </a:r>
          </a:p>
          <a:p>
            <a:pPr marL="457200" lvl="1">
              <a:spcAft>
                <a:spcPts val="600"/>
              </a:spcAft>
              <a:buFont typeface="Arial" panose="020B0604020202020204" pitchFamily="34" charset="0"/>
              <a:buChar char="•"/>
            </a:pPr>
            <a:r>
              <a:rPr lang="en-US" sz="2000" dirty="0"/>
              <a:t>Please be sure to check the competitive bid and prevailing wage requirements for your organization.</a:t>
            </a:r>
          </a:p>
          <a:p>
            <a:pPr marL="171450" lvl="1" indent="0">
              <a:buNone/>
            </a:pPr>
            <a:r>
              <a:rPr lang="en-US" dirty="0"/>
              <a:t>Conflict-of-interest clause</a:t>
            </a:r>
          </a:p>
          <a:p>
            <a:pPr marL="457200" lvl="1">
              <a:buFont typeface="Arial" panose="020B0604020202020204" pitchFamily="34" charset="0"/>
              <a:buChar char="•"/>
            </a:pPr>
            <a:r>
              <a:rPr lang="en-US" sz="2000" dirty="0"/>
              <a:t>Any one paid out of the grant cannot sign invoices or request budget changes. Such requests must come from the grantee’s authorized representative or designee. RCD Boards may name the district manager as the authorized designee. </a:t>
            </a:r>
          </a:p>
          <a:p>
            <a:pPr marL="0" indent="0">
              <a:buNone/>
            </a:pPr>
            <a:endParaRPr lang="en-US" sz="2000" dirty="0"/>
          </a:p>
          <a:p>
            <a:endParaRPr lang="en-US" dirty="0"/>
          </a:p>
        </p:txBody>
      </p:sp>
      <p:sp>
        <p:nvSpPr>
          <p:cNvPr id="4" name="Title 1"/>
          <p:cNvSpPr>
            <a:spLocks noGrp="1"/>
          </p:cNvSpPr>
          <p:nvPr>
            <p:ph type="title"/>
          </p:nvPr>
        </p:nvSpPr>
        <p:spPr/>
        <p:txBody>
          <a:bodyPr>
            <a:noAutofit/>
          </a:bodyPr>
          <a:lstStyle/>
          <a:p>
            <a:r>
              <a:rPr lang="en-US" sz="4000" dirty="0">
                <a:solidFill>
                  <a:schemeClr val="bg1"/>
                </a:solidFill>
              </a:rPr>
              <a:t>Grant Requirements</a:t>
            </a:r>
          </a:p>
        </p:txBody>
      </p:sp>
      <p:pic>
        <p:nvPicPr>
          <p:cNvPr id="5" name="Picture 4"/>
          <p:cNvPicPr>
            <a:picLocks noChangeAspect="1"/>
          </p:cNvPicPr>
          <p:nvPr/>
        </p:nvPicPr>
        <p:blipFill>
          <a:blip r:embed="rId3"/>
          <a:stretch>
            <a:fillRect/>
          </a:stretch>
        </p:blipFill>
        <p:spPr>
          <a:xfrm>
            <a:off x="7949120" y="271183"/>
            <a:ext cx="737680" cy="1024217"/>
          </a:xfrm>
          <a:prstGeom prst="rect">
            <a:avLst/>
          </a:prstGeom>
        </p:spPr>
      </p:pic>
      <p:sp>
        <p:nvSpPr>
          <p:cNvPr id="2" name="Slide Number Placeholder 1"/>
          <p:cNvSpPr>
            <a:spLocks noGrp="1"/>
          </p:cNvSpPr>
          <p:nvPr>
            <p:ph type="sldNum" sz="quarter" idx="12"/>
          </p:nvPr>
        </p:nvSpPr>
        <p:spPr/>
        <p:txBody>
          <a:bodyPr/>
          <a:lstStyle/>
          <a:p>
            <a:fld id="{77F15C3E-43AE-469F-BD32-5F65A86BF7FB}" type="slidenum">
              <a:rPr lang="en-US" smtClean="0"/>
              <a:pPr/>
              <a:t>4</a:t>
            </a:fld>
            <a:endParaRPr lang="en-US" dirty="0"/>
          </a:p>
        </p:txBody>
      </p:sp>
    </p:spTree>
    <p:extLst>
      <p:ext uri="{BB962C8B-B14F-4D97-AF65-F5344CB8AC3E}">
        <p14:creationId xmlns:p14="http://schemas.microsoft.com/office/powerpoint/2010/main" val="387369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dirty="0">
                <a:solidFill>
                  <a:schemeClr val="bg1"/>
                </a:solidFill>
              </a:rPr>
              <a:t>Invoicing</a:t>
            </a:r>
          </a:p>
        </p:txBody>
      </p:sp>
      <p:sp>
        <p:nvSpPr>
          <p:cNvPr id="3" name="Content Placeholder 2"/>
          <p:cNvSpPr>
            <a:spLocks noGrp="1"/>
          </p:cNvSpPr>
          <p:nvPr>
            <p:ph idx="1"/>
          </p:nvPr>
        </p:nvSpPr>
        <p:spPr>
          <a:xfrm>
            <a:off x="451945" y="1295400"/>
            <a:ext cx="8534400" cy="5562600"/>
          </a:xfrm>
        </p:spPr>
        <p:txBody>
          <a:bodyPr>
            <a:normAutofit/>
          </a:bodyPr>
          <a:lstStyle/>
          <a:p>
            <a:pPr marL="0" indent="0">
              <a:spcBef>
                <a:spcPts val="0"/>
              </a:spcBef>
              <a:spcAft>
                <a:spcPts val="600"/>
              </a:spcAft>
              <a:buNone/>
            </a:pPr>
            <a:r>
              <a:rPr lang="en-US" sz="3100" dirty="0"/>
              <a:t>The required invoice forms were tailored according to your approved grant budget and emailed out to all grantees. </a:t>
            </a:r>
            <a:br>
              <a:rPr lang="en-US" sz="3100" dirty="0"/>
            </a:br>
            <a:r>
              <a:rPr lang="en-US" sz="3100" dirty="0"/>
              <a:t>- </a:t>
            </a:r>
            <a:r>
              <a:rPr lang="en-US" sz="2400" dirty="0"/>
              <a:t>Please do not modify or alter any of the forms or formulas. </a:t>
            </a:r>
          </a:p>
          <a:p>
            <a:pPr marL="457200" indent="-457200">
              <a:spcBef>
                <a:spcPts val="0"/>
              </a:spcBef>
              <a:spcAft>
                <a:spcPts val="1200"/>
              </a:spcAft>
              <a:buNone/>
            </a:pPr>
            <a:r>
              <a:rPr lang="en-US" sz="3100" dirty="0"/>
              <a:t>- </a:t>
            </a:r>
            <a:r>
              <a:rPr lang="en-US" sz="2400" dirty="0"/>
              <a:t>If you require any modifications, please contact your DOC grant administrator who will assist you. </a:t>
            </a:r>
          </a:p>
          <a:p>
            <a:pPr marL="0" indent="0">
              <a:spcBef>
                <a:spcPts val="0"/>
              </a:spcBef>
              <a:spcAft>
                <a:spcPts val="1200"/>
              </a:spcAft>
              <a:buNone/>
            </a:pPr>
            <a:r>
              <a:rPr lang="en-US" sz="3100" dirty="0"/>
              <a:t>Invoices are due quarterly based on your grant start date or your chosen invoicing/reporting schedule. </a:t>
            </a:r>
          </a:p>
          <a:p>
            <a:pPr marL="457200" indent="-457200">
              <a:spcBef>
                <a:spcPts val="0"/>
              </a:spcBef>
              <a:spcAft>
                <a:spcPts val="1200"/>
              </a:spcAft>
              <a:buNone/>
            </a:pPr>
            <a:r>
              <a:rPr lang="en-US" sz="2400" dirty="0"/>
              <a:t>- Every 3 months from start date or every 3 months based on a standard fiscal quarter. (January to March, April to June, etc. )</a:t>
            </a:r>
          </a:p>
          <a:p>
            <a:pPr marL="0" indent="0">
              <a:buNone/>
            </a:pPr>
            <a:endParaRPr lang="en-US" sz="1500" dirty="0"/>
          </a:p>
        </p:txBody>
      </p:sp>
      <p:sp>
        <p:nvSpPr>
          <p:cNvPr id="4" name="Slide Number Placeholder 3"/>
          <p:cNvSpPr>
            <a:spLocks noGrp="1"/>
          </p:cNvSpPr>
          <p:nvPr>
            <p:ph type="sldNum" sz="quarter" idx="12"/>
          </p:nvPr>
        </p:nvSpPr>
        <p:spPr/>
        <p:txBody>
          <a:bodyPr/>
          <a:lstStyle/>
          <a:p>
            <a:fld id="{77F15C3E-43AE-469F-BD32-5F65A86BF7FB}" type="slidenum">
              <a:rPr lang="en-US" smtClean="0"/>
              <a:pPr/>
              <a:t>5</a:t>
            </a:fld>
            <a:endParaRPr lang="en-US" dirty="0"/>
          </a:p>
        </p:txBody>
      </p:sp>
      <p:pic>
        <p:nvPicPr>
          <p:cNvPr id="5" name="Picture 4"/>
          <p:cNvPicPr>
            <a:picLocks noChangeAspect="1"/>
          </p:cNvPicPr>
          <p:nvPr/>
        </p:nvPicPr>
        <p:blipFill>
          <a:blip r:embed="rId3"/>
          <a:stretch>
            <a:fillRect/>
          </a:stretch>
        </p:blipFill>
        <p:spPr>
          <a:xfrm>
            <a:off x="7949120" y="257328"/>
            <a:ext cx="737680" cy="1024217"/>
          </a:xfrm>
          <a:prstGeom prst="rect">
            <a:avLst/>
          </a:prstGeom>
        </p:spPr>
      </p:pic>
    </p:spTree>
    <p:extLst>
      <p:ext uri="{BB962C8B-B14F-4D97-AF65-F5344CB8AC3E}">
        <p14:creationId xmlns:p14="http://schemas.microsoft.com/office/powerpoint/2010/main" val="4185066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Invoice forms</a:t>
            </a:r>
          </a:p>
        </p:txBody>
      </p:sp>
      <p:sp>
        <p:nvSpPr>
          <p:cNvPr id="3" name="Content Placeholder 2"/>
          <p:cNvSpPr>
            <a:spLocks noGrp="1"/>
          </p:cNvSpPr>
          <p:nvPr>
            <p:ph idx="1"/>
          </p:nvPr>
        </p:nvSpPr>
        <p:spPr/>
        <p:txBody>
          <a:bodyPr>
            <a:normAutofit lnSpcReduction="10000"/>
          </a:bodyPr>
          <a:lstStyle/>
          <a:p>
            <a:pPr marL="0" indent="0">
              <a:buNone/>
            </a:pPr>
            <a:r>
              <a:rPr lang="en-US" sz="3000" dirty="0"/>
              <a:t>Each invoice packet will include the following forms:</a:t>
            </a:r>
          </a:p>
          <a:p>
            <a:pPr lvl="1">
              <a:buFont typeface="Arial" panose="020B0604020202020204" pitchFamily="34" charset="0"/>
              <a:buChar char="•"/>
            </a:pPr>
            <a:r>
              <a:rPr lang="en-US" dirty="0"/>
              <a:t>Quarterly Invoice Summary form (MS Word)</a:t>
            </a:r>
          </a:p>
          <a:p>
            <a:pPr lvl="1">
              <a:buFont typeface="Arial" panose="020B0604020202020204" pitchFamily="34" charset="0"/>
              <a:buChar char="•"/>
            </a:pPr>
            <a:r>
              <a:rPr lang="en-US" dirty="0"/>
              <a:t>Invoice Detail A (Excel - first tab)</a:t>
            </a:r>
          </a:p>
          <a:p>
            <a:pPr lvl="1">
              <a:buFont typeface="Arial" panose="020B0604020202020204" pitchFamily="34" charset="0"/>
              <a:buChar char="•"/>
            </a:pPr>
            <a:r>
              <a:rPr lang="en-US" dirty="0"/>
              <a:t>Invoice Detail B (Excel - second tab)</a:t>
            </a:r>
          </a:p>
          <a:p>
            <a:pPr lvl="1">
              <a:spcAft>
                <a:spcPts val="1200"/>
              </a:spcAft>
              <a:buFont typeface="Arial" panose="020B0604020202020204" pitchFamily="34" charset="0"/>
              <a:buChar char="•"/>
            </a:pPr>
            <a:r>
              <a:rPr lang="en-US" dirty="0"/>
              <a:t>Match Support form(s) (pdf, with drop-down tabs) </a:t>
            </a:r>
            <a:r>
              <a:rPr lang="en-US" sz="2400" dirty="0"/>
              <a:t>– submit one form for each match provider. For example, NRCS may provide various match such as tech support and vehicle usage. </a:t>
            </a:r>
          </a:p>
          <a:p>
            <a:pPr marL="0" indent="0">
              <a:buNone/>
            </a:pPr>
            <a:r>
              <a:rPr lang="en-US" sz="2800" dirty="0"/>
              <a:t>Each invoice packet must be accompanied by a 	progress report. </a:t>
            </a:r>
            <a:r>
              <a:rPr lang="en-US" dirty="0"/>
              <a:t> </a:t>
            </a:r>
          </a:p>
        </p:txBody>
      </p:sp>
      <p:sp>
        <p:nvSpPr>
          <p:cNvPr id="4" name="Slide Number Placeholder 3"/>
          <p:cNvSpPr>
            <a:spLocks noGrp="1"/>
          </p:cNvSpPr>
          <p:nvPr>
            <p:ph type="sldNum" sz="quarter" idx="12"/>
          </p:nvPr>
        </p:nvSpPr>
        <p:spPr/>
        <p:txBody>
          <a:bodyPr/>
          <a:lstStyle/>
          <a:p>
            <a:fld id="{77F15C3E-43AE-469F-BD32-5F65A86BF7FB}" type="slidenum">
              <a:rPr lang="en-US" smtClean="0"/>
              <a:pPr/>
              <a:t>6</a:t>
            </a:fld>
            <a:endParaRPr lang="en-US" dirty="0"/>
          </a:p>
        </p:txBody>
      </p:sp>
      <p:pic>
        <p:nvPicPr>
          <p:cNvPr id="5" name="Picture 4"/>
          <p:cNvPicPr>
            <a:picLocks noChangeAspect="1"/>
          </p:cNvPicPr>
          <p:nvPr/>
        </p:nvPicPr>
        <p:blipFill>
          <a:blip r:embed="rId3"/>
          <a:stretch>
            <a:fillRect/>
          </a:stretch>
        </p:blipFill>
        <p:spPr>
          <a:xfrm>
            <a:off x="7949120" y="380952"/>
            <a:ext cx="737680" cy="1024217"/>
          </a:xfrm>
          <a:prstGeom prst="rect">
            <a:avLst/>
          </a:prstGeom>
        </p:spPr>
      </p:pic>
    </p:spTree>
    <p:extLst>
      <p:ext uri="{BB962C8B-B14F-4D97-AF65-F5344CB8AC3E}">
        <p14:creationId xmlns:p14="http://schemas.microsoft.com/office/powerpoint/2010/main" val="2793774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480" y="441324"/>
            <a:ext cx="8229600" cy="1143000"/>
          </a:xfrm>
        </p:spPr>
        <p:txBody>
          <a:bodyPr>
            <a:normAutofit/>
          </a:bodyPr>
          <a:lstStyle/>
          <a:p>
            <a:r>
              <a:rPr lang="en-US" dirty="0">
                <a:solidFill>
                  <a:schemeClr val="bg1"/>
                </a:solidFill>
              </a:rPr>
              <a:t>Reimbursable Expenditures</a:t>
            </a:r>
          </a:p>
        </p:txBody>
      </p:sp>
      <p:sp>
        <p:nvSpPr>
          <p:cNvPr id="3" name="Content Placeholder 2"/>
          <p:cNvSpPr>
            <a:spLocks noGrp="1"/>
          </p:cNvSpPr>
          <p:nvPr>
            <p:ph idx="1"/>
          </p:nvPr>
        </p:nvSpPr>
        <p:spPr>
          <a:xfrm>
            <a:off x="304800" y="1752599"/>
            <a:ext cx="8610600" cy="4800601"/>
          </a:xfrm>
        </p:spPr>
        <p:txBody>
          <a:bodyPr>
            <a:normAutofit/>
          </a:bodyPr>
          <a:lstStyle/>
          <a:p>
            <a:pPr>
              <a:spcAft>
                <a:spcPts val="1200"/>
              </a:spcAft>
            </a:pPr>
            <a:r>
              <a:rPr lang="en-US" sz="2800" dirty="0"/>
              <a:t>Must include support documentation, such as time sheets, invoices, receipts, etc. There must be some way to confirm costs made under the grant. </a:t>
            </a:r>
          </a:p>
          <a:p>
            <a:pPr>
              <a:spcAft>
                <a:spcPts val="1200"/>
              </a:spcAft>
            </a:pPr>
            <a:r>
              <a:rPr lang="en-US" sz="2800" dirty="0"/>
              <a:t>Support documentation must include Cross Reference Numbers (CRNs) which must match the CRN on the invoice forms. The CRN is already listed under the first column on invoice forms A and B. </a:t>
            </a:r>
          </a:p>
          <a:p>
            <a:pPr>
              <a:spcAft>
                <a:spcPts val="1200"/>
              </a:spcAft>
            </a:pPr>
            <a:r>
              <a:rPr lang="en-US" sz="2800" dirty="0"/>
              <a:t>Write the CRN on the upper right-hand corner of the matching documents. Nothing fancy needed. </a:t>
            </a:r>
          </a:p>
          <a:p>
            <a:pPr marL="0" indent="0">
              <a:buNone/>
            </a:pPr>
            <a:endParaRPr lang="en-US" dirty="0"/>
          </a:p>
        </p:txBody>
      </p:sp>
      <p:sp>
        <p:nvSpPr>
          <p:cNvPr id="5" name="Slide Number Placeholder 4"/>
          <p:cNvSpPr>
            <a:spLocks noGrp="1"/>
          </p:cNvSpPr>
          <p:nvPr>
            <p:ph type="sldNum" sz="quarter" idx="12"/>
          </p:nvPr>
        </p:nvSpPr>
        <p:spPr/>
        <p:txBody>
          <a:bodyPr/>
          <a:lstStyle/>
          <a:p>
            <a:fld id="{77F15C3E-43AE-469F-BD32-5F65A86BF7FB}" type="slidenum">
              <a:rPr lang="en-US" smtClean="0"/>
              <a:pPr/>
              <a:t>7</a:t>
            </a:fld>
            <a:endParaRPr lang="en-US" dirty="0"/>
          </a:p>
        </p:txBody>
      </p:sp>
      <p:pic>
        <p:nvPicPr>
          <p:cNvPr id="6" name="Picture 5"/>
          <p:cNvPicPr>
            <a:picLocks noChangeAspect="1"/>
          </p:cNvPicPr>
          <p:nvPr/>
        </p:nvPicPr>
        <p:blipFill>
          <a:blip r:embed="rId3"/>
          <a:stretch>
            <a:fillRect/>
          </a:stretch>
        </p:blipFill>
        <p:spPr>
          <a:xfrm>
            <a:off x="7925567" y="273049"/>
            <a:ext cx="737680" cy="1024217"/>
          </a:xfrm>
          <a:prstGeom prst="rect">
            <a:avLst/>
          </a:prstGeom>
        </p:spPr>
      </p:pic>
    </p:spTree>
    <p:extLst>
      <p:ext uri="{BB962C8B-B14F-4D97-AF65-F5344CB8AC3E}">
        <p14:creationId xmlns:p14="http://schemas.microsoft.com/office/powerpoint/2010/main" val="241754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Personnel time tracking</a:t>
            </a:r>
          </a:p>
        </p:txBody>
      </p:sp>
      <p:sp>
        <p:nvSpPr>
          <p:cNvPr id="3" name="Content Placeholder 2"/>
          <p:cNvSpPr>
            <a:spLocks noGrp="1"/>
          </p:cNvSpPr>
          <p:nvPr>
            <p:ph idx="1"/>
          </p:nvPr>
        </p:nvSpPr>
        <p:spPr>
          <a:xfrm>
            <a:off x="304800" y="1417637"/>
            <a:ext cx="8534400" cy="5135563"/>
          </a:xfrm>
        </p:spPr>
        <p:txBody>
          <a:bodyPr>
            <a:normAutofit lnSpcReduction="10000"/>
          </a:bodyPr>
          <a:lstStyle/>
          <a:p>
            <a:pPr marL="0" indent="0">
              <a:spcAft>
                <a:spcPts val="1200"/>
              </a:spcAft>
              <a:buNone/>
            </a:pPr>
            <a:r>
              <a:rPr lang="en-US" sz="2800" dirty="0"/>
              <a:t>Use time sheets to document personnel expenses</a:t>
            </a:r>
          </a:p>
          <a:p>
            <a:pPr lvl="1">
              <a:spcAft>
                <a:spcPts val="1200"/>
              </a:spcAft>
            </a:pPr>
            <a:r>
              <a:rPr lang="en-US" sz="2400" dirty="0"/>
              <a:t>Time sheets must be signed by employee and their supervisor (Dept. of Finance requirement).</a:t>
            </a:r>
          </a:p>
          <a:p>
            <a:pPr lvl="1">
              <a:spcAft>
                <a:spcPts val="1200"/>
              </a:spcAft>
            </a:pPr>
            <a:r>
              <a:rPr lang="en-US" sz="2400" dirty="0"/>
              <a:t>However, if you are using an electronic time accounting (payroll) system, you may instead provide a payroll spreadsheet that shows the name of each personnel billing for a particular period, the number of hours they worked, the task they worked on, and date they worked. To satisfy the requirement for time sheet signatures, you may provide a letter from your Board that certifies that the payroll is done electronically and that each employee (and their supervisor) electronically verifies the hours and activities on the time sheets.</a:t>
            </a:r>
          </a:p>
          <a:p>
            <a:pPr marL="0" indent="0">
              <a:buNone/>
            </a:pPr>
            <a:endParaRPr lang="en-US" dirty="0"/>
          </a:p>
        </p:txBody>
      </p:sp>
      <p:sp>
        <p:nvSpPr>
          <p:cNvPr id="4" name="Slide Number Placeholder 3"/>
          <p:cNvSpPr>
            <a:spLocks noGrp="1"/>
          </p:cNvSpPr>
          <p:nvPr>
            <p:ph type="sldNum" sz="quarter" idx="12"/>
          </p:nvPr>
        </p:nvSpPr>
        <p:spPr/>
        <p:txBody>
          <a:bodyPr/>
          <a:lstStyle/>
          <a:p>
            <a:fld id="{77F15C3E-43AE-469F-BD32-5F65A86BF7FB}" type="slidenum">
              <a:rPr lang="en-US" smtClean="0"/>
              <a:pPr/>
              <a:t>8</a:t>
            </a:fld>
            <a:endParaRPr lang="en-US" dirty="0"/>
          </a:p>
        </p:txBody>
      </p:sp>
      <p:pic>
        <p:nvPicPr>
          <p:cNvPr id="5" name="Picture 4"/>
          <p:cNvPicPr>
            <a:picLocks noChangeAspect="1"/>
          </p:cNvPicPr>
          <p:nvPr/>
        </p:nvPicPr>
        <p:blipFill>
          <a:blip r:embed="rId3"/>
          <a:stretch>
            <a:fillRect/>
          </a:stretch>
        </p:blipFill>
        <p:spPr>
          <a:xfrm>
            <a:off x="7949120" y="393419"/>
            <a:ext cx="737680" cy="1024217"/>
          </a:xfrm>
          <a:prstGeom prst="rect">
            <a:avLst/>
          </a:prstGeom>
        </p:spPr>
      </p:pic>
    </p:spTree>
    <p:extLst>
      <p:ext uri="{BB962C8B-B14F-4D97-AF65-F5344CB8AC3E}">
        <p14:creationId xmlns:p14="http://schemas.microsoft.com/office/powerpoint/2010/main" val="602876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Invoice Completion</a:t>
            </a:r>
          </a:p>
        </p:txBody>
      </p:sp>
      <p:sp>
        <p:nvSpPr>
          <p:cNvPr id="3" name="Content Placeholder 2"/>
          <p:cNvSpPr>
            <a:spLocks noGrp="1"/>
          </p:cNvSpPr>
          <p:nvPr>
            <p:ph idx="1"/>
          </p:nvPr>
        </p:nvSpPr>
        <p:spPr>
          <a:xfrm>
            <a:off x="457200" y="1417638"/>
            <a:ext cx="8229600" cy="5059362"/>
          </a:xfrm>
        </p:spPr>
        <p:txBody>
          <a:bodyPr>
            <a:normAutofit lnSpcReduction="10000"/>
          </a:bodyPr>
          <a:lstStyle/>
          <a:p>
            <a:pPr marL="0" indent="0">
              <a:spcBef>
                <a:spcPts val="600"/>
              </a:spcBef>
              <a:spcAft>
                <a:spcPts val="1200"/>
              </a:spcAft>
              <a:buNone/>
            </a:pPr>
            <a:r>
              <a:rPr lang="en-US" dirty="0"/>
              <a:t>Quarterly Invoice Summary form, fill out: </a:t>
            </a:r>
          </a:p>
          <a:p>
            <a:pPr lvl="1">
              <a:spcAft>
                <a:spcPts val="1200"/>
              </a:spcAft>
              <a:buFont typeface="Arial" panose="020B0604020202020204" pitchFamily="34" charset="0"/>
              <a:buChar char="•"/>
            </a:pPr>
            <a:r>
              <a:rPr lang="en-US" dirty="0"/>
              <a:t>Submission date and invoicing time period. List period start and end dates. </a:t>
            </a:r>
          </a:p>
          <a:p>
            <a:pPr lvl="1">
              <a:spcAft>
                <a:spcPts val="1200"/>
              </a:spcAft>
              <a:buFont typeface="Arial" panose="020B0604020202020204" pitchFamily="34" charset="0"/>
              <a:buChar char="•"/>
            </a:pPr>
            <a:r>
              <a:rPr lang="en-US" dirty="0"/>
              <a:t>Grantee name and address.</a:t>
            </a:r>
          </a:p>
          <a:p>
            <a:pPr lvl="1">
              <a:spcAft>
                <a:spcPts val="1200"/>
              </a:spcAft>
              <a:buFont typeface="Arial" panose="020B0604020202020204" pitchFamily="34" charset="0"/>
              <a:buChar char="•"/>
            </a:pPr>
            <a:r>
              <a:rPr lang="en-US" dirty="0"/>
              <a:t>Grant totals from Invoice Detail B form.</a:t>
            </a:r>
          </a:p>
          <a:p>
            <a:pPr lvl="1">
              <a:spcAft>
                <a:spcPts val="1200"/>
              </a:spcAft>
              <a:buFont typeface="Arial" panose="020B0604020202020204" pitchFamily="34" charset="0"/>
              <a:buChar char="•"/>
            </a:pPr>
            <a:r>
              <a:rPr lang="en-US" dirty="0"/>
              <a:t>Signature of Authorized Grant Signatory in </a:t>
            </a:r>
            <a:r>
              <a:rPr lang="en-US" b="1" dirty="0">
                <a:solidFill>
                  <a:srgbClr val="0000FF"/>
                </a:solidFill>
              </a:rPr>
              <a:t>BLUE</a:t>
            </a:r>
            <a:r>
              <a:rPr lang="en-US" b="1" dirty="0"/>
              <a:t> </a:t>
            </a:r>
            <a:r>
              <a:rPr lang="en-US" dirty="0"/>
              <a:t>Ink.</a:t>
            </a:r>
          </a:p>
          <a:p>
            <a:pPr lvl="1">
              <a:spcAft>
                <a:spcPts val="1200"/>
              </a:spcAft>
              <a:buFont typeface="Arial" panose="020B0604020202020204" pitchFamily="34" charset="0"/>
              <a:buChar char="•"/>
            </a:pPr>
            <a:r>
              <a:rPr lang="en-US" dirty="0"/>
              <a:t>Feel free to submit draft invoices electronically for review. Please allow a few days for reviews. </a:t>
            </a:r>
          </a:p>
          <a:p>
            <a:endParaRPr lang="en-US" dirty="0"/>
          </a:p>
        </p:txBody>
      </p:sp>
      <p:sp>
        <p:nvSpPr>
          <p:cNvPr id="4" name="Slide Number Placeholder 3"/>
          <p:cNvSpPr>
            <a:spLocks noGrp="1"/>
          </p:cNvSpPr>
          <p:nvPr>
            <p:ph type="sldNum" sz="quarter" idx="12"/>
          </p:nvPr>
        </p:nvSpPr>
        <p:spPr/>
        <p:txBody>
          <a:bodyPr/>
          <a:lstStyle/>
          <a:p>
            <a:fld id="{77F15C3E-43AE-469F-BD32-5F65A86BF7FB}" type="slidenum">
              <a:rPr lang="en-US" smtClean="0"/>
              <a:pPr/>
              <a:t>9</a:t>
            </a:fld>
            <a:endParaRPr lang="en-US" dirty="0"/>
          </a:p>
        </p:txBody>
      </p:sp>
      <p:pic>
        <p:nvPicPr>
          <p:cNvPr id="5" name="Picture 4"/>
          <p:cNvPicPr>
            <a:picLocks noChangeAspect="1"/>
          </p:cNvPicPr>
          <p:nvPr/>
        </p:nvPicPr>
        <p:blipFill>
          <a:blip r:embed="rId3"/>
          <a:stretch>
            <a:fillRect/>
          </a:stretch>
        </p:blipFill>
        <p:spPr>
          <a:xfrm>
            <a:off x="7956047" y="148946"/>
            <a:ext cx="737680" cy="1024217"/>
          </a:xfrm>
          <a:prstGeom prst="rect">
            <a:avLst/>
          </a:prstGeom>
        </p:spPr>
      </p:pic>
    </p:spTree>
    <p:extLst>
      <p:ext uri="{BB962C8B-B14F-4D97-AF65-F5344CB8AC3E}">
        <p14:creationId xmlns:p14="http://schemas.microsoft.com/office/powerpoint/2010/main" val="1627038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eneral Document" ma:contentTypeID="0x010100B5E723BB7F66412298F94789433FE2AA040100F453CFB08C27CA4CB1B741D073B43589" ma:contentTypeVersion="2" ma:contentTypeDescription="Used for general documents" ma:contentTypeScope="" ma:versionID="92f66ecbd922835a204f3d64e2491f81">
  <xsd:schema xmlns:xsd="http://www.w3.org/2001/XMLSchema" xmlns:xs="http://www.w3.org/2001/XMLSchema" xmlns:p="http://schemas.microsoft.com/office/2006/metadata/properties" xmlns:ns2="7a336278-0556-40dc-ad1f-738db1cf740b" targetNamespace="http://schemas.microsoft.com/office/2006/metadata/properties" ma:root="true" ma:fieldsID="853e6a9ffd8a69fe0f77ce6f1bc23eba" ns2:_="">
    <xsd:import namespace="7a336278-0556-40dc-ad1f-738db1cf740b"/>
    <xsd:element name="properties">
      <xsd:complexType>
        <xsd:sequence>
          <xsd:element name="documentManagement">
            <xsd:complexType>
              <xsd:all>
                <xsd:element ref="ns2:j60a74bcc51d4f538b779647a2a71aa6" minOccurs="0"/>
                <xsd:element ref="ns2:h477cce3d7f141d1945d07e5695f78ad" minOccurs="0"/>
                <xsd:element ref="ns2:d98a67cd2c02468ea6d4be1da43b7176" minOccurs="0"/>
                <xsd:element ref="ns2:f8a8e2b6b8eb4c5ba4e592c4475c0bd1" minOccurs="0"/>
                <xsd:element ref="ns2:TaxKeywordTaxHTField"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336278-0556-40dc-ad1f-738db1cf740b" elementFormDefault="qualified">
    <xsd:import namespace="http://schemas.microsoft.com/office/2006/documentManagement/types"/>
    <xsd:import namespace="http://schemas.microsoft.com/office/infopath/2007/PartnerControls"/>
    <xsd:element name="j60a74bcc51d4f538b779647a2a71aa6" ma:index="6" ma:taxonomy="true" ma:internalName="j60a74bcc51d4f538b779647a2a71aa6" ma:taxonomyFieldName="scInformationFor" ma:displayName="Information For" ma:default="" ma:fieldId="{360a74bc-c51d-4f53-8b77-9647a2a71aa6}" ma:taxonomyMulti="true" ma:sspId="8e8bc76b-ab44-4d52-af8b-abc5cfd8d121" ma:termSetId="dc1d7abb-49ee-4016-ab08-5baf541a6cc6" ma:anchorId="00000000-0000-0000-0000-000000000000" ma:open="false" ma:isKeyword="false">
      <xsd:complexType>
        <xsd:sequence>
          <xsd:element ref="pc:Terms" minOccurs="0" maxOccurs="1"/>
        </xsd:sequence>
      </xsd:complexType>
    </xsd:element>
    <xsd:element name="h477cce3d7f141d1945d07e5695f78ad" ma:index="8" nillable="true" ma:taxonomy="true" ma:internalName="h477cce3d7f141d1945d07e5695f78ad" ma:taxonomyFieldName="scSubAudiences" ma:displayName="Sub-Audiences" ma:default="" ma:fieldId="{1477cce3-d7f1-41d1-945d-07e5695f78ad}" ma:taxonomyMulti="true" ma:sspId="8e8bc76b-ab44-4d52-af8b-abc5cfd8d121" ma:termSetId="f1e52c37-ca53-42bf-858d-9170a5ea9390" ma:anchorId="00000000-0000-0000-0000-000000000000" ma:open="false" ma:isKeyword="false">
      <xsd:complexType>
        <xsd:sequence>
          <xsd:element ref="pc:Terms" minOccurs="0" maxOccurs="1"/>
        </xsd:sequence>
      </xsd:complexType>
    </xsd:element>
    <xsd:element name="d98a67cd2c02468ea6d4be1da43b7176" ma:index="10" nillable="true" ma:taxonomy="true" ma:internalName="d98a67cd2c02468ea6d4be1da43b7176" ma:taxonomyFieldName="scTopics" ma:displayName="Topics" ma:default="" ma:fieldId="{d98a67cd-2c02-468e-a6d4-be1da43b7176}" ma:taxonomyMulti="true" ma:sspId="8e8bc76b-ab44-4d52-af8b-abc5cfd8d121" ma:termSetId="57e83770-8e40-4d39-ac29-07b49d018c97" ma:anchorId="00000000-0000-0000-0000-000000000000" ma:open="false" ma:isKeyword="false">
      <xsd:complexType>
        <xsd:sequence>
          <xsd:element ref="pc:Terms" minOccurs="0" maxOccurs="1"/>
        </xsd:sequence>
      </xsd:complexType>
    </xsd:element>
    <xsd:element name="f8a8e2b6b8eb4c5ba4e592c4475c0bd1" ma:index="12" nillable="true" ma:taxonomy="true" ma:internalName="f8a8e2b6b8eb4c5ba4e592c4475c0bd1" ma:taxonomyFieldName="scDivision" ma:displayName="Division" ma:default="" ma:fieldId="{f8a8e2b6-b8eb-4c5b-a4e5-92c4475c0bd1}" ma:sspId="8e8bc76b-ab44-4d52-af8b-abc5cfd8d121" ma:termSetId="c1b38adf-30a0-457d-829f-9fd6b6a05fd0" ma:anchorId="00000000-0000-0000-0000-000000000000" ma:open="false" ma:isKeyword="false">
      <xsd:complexType>
        <xsd:sequence>
          <xsd:element ref="pc:Terms" minOccurs="0" maxOccurs="1"/>
        </xsd:sequence>
      </xsd:complexType>
    </xsd:element>
    <xsd:element name="TaxKeywordTaxHTField" ma:index="16" nillable="true" ma:taxonomy="true" ma:internalName="TaxKeywordTaxHTField" ma:taxonomyFieldName="TaxKeyword" ma:displayName="Enterprise Keywords" ma:fieldId="{23f27201-bee3-471e-b2e7-b64fd8b7ca38}" ma:taxonomyMulti="true" ma:sspId="8e8bc76b-ab44-4d52-af8b-abc5cfd8d121" ma:termSetId="00000000-0000-0000-0000-000000000000" ma:anchorId="00000000-0000-0000-0000-000000000000" ma:open="true" ma:isKeyword="true">
      <xsd:complexType>
        <xsd:sequence>
          <xsd:element ref="pc:Terms" minOccurs="0" maxOccurs="1"/>
        </xsd:sequence>
      </xsd:complexType>
    </xsd:element>
    <xsd:element name="TaxCatchAll" ma:index="17" nillable="true" ma:displayName="Taxonomy Catch All Column" ma:hidden="true" ma:list="{6d546d0f-bc72-4f69-92be-93e125c07181}" ma:internalName="TaxCatchAll" ma:showField="CatchAllData" ma:web="7a336278-0556-40dc-ad1f-738db1cf740b">
      <xsd:complexType>
        <xsd:complexContent>
          <xsd:extension base="dms:MultiChoiceLookup">
            <xsd:sequence>
              <xsd:element name="Value" type="dms:Lookup" maxOccurs="unbounded" minOccurs="0" nillable="true"/>
            </xsd:sequence>
          </xsd:extension>
        </xsd:complexContent>
      </xsd:complexType>
    </xsd:element>
    <xsd:element name="TaxCatchAllLabel" ma:index="18" nillable="true" ma:displayName="Taxonomy Catch All Column1" ma:hidden="true" ma:list="{6d546d0f-bc72-4f69-92be-93e125c07181}" ma:internalName="TaxCatchAllLabel" ma:readOnly="true" ma:showField="CatchAllDataLabel" ma:web="7a336278-0556-40dc-ad1f-738db1cf74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TaxCatchAll xmlns="7a336278-0556-40dc-ad1f-738db1cf740b"/>
    <TaxKeywordTaxHTField xmlns="7a336278-0556-40dc-ad1f-738db1cf740b">
      <Terms xmlns="http://schemas.microsoft.com/office/infopath/2007/PartnerControls"/>
    </TaxKeywordTaxHTField>
    <f8a8e2b6b8eb4c5ba4e592c4475c0bd1 xmlns="7a336278-0556-40dc-ad1f-738db1cf740b">
      <Terms xmlns="http://schemas.microsoft.com/office/infopath/2007/PartnerControls"/>
    </f8a8e2b6b8eb4c5ba4e592c4475c0bd1>
    <j60a74bcc51d4f538b779647a2a71aa6 xmlns="7a336278-0556-40dc-ad1f-738db1cf740b">
      <Terms xmlns="http://schemas.microsoft.com/office/infopath/2007/PartnerControls"/>
    </j60a74bcc51d4f538b779647a2a71aa6>
    <d98a67cd2c02468ea6d4be1da43b7176 xmlns="7a336278-0556-40dc-ad1f-738db1cf740b">
      <Terms xmlns="http://schemas.microsoft.com/office/infopath/2007/PartnerControls"/>
    </d98a67cd2c02468ea6d4be1da43b7176>
    <h477cce3d7f141d1945d07e5695f78ad xmlns="7a336278-0556-40dc-ad1f-738db1cf740b">
      <Terms xmlns="http://schemas.microsoft.com/office/infopath/2007/PartnerControls"/>
    </h477cce3d7f141d1945d07e5695f78a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CAF6E3-6641-48AB-A4D8-CF095F6C6136}"/>
</file>

<file path=customXml/itemProps2.xml><?xml version="1.0" encoding="utf-8"?>
<ds:datastoreItem xmlns:ds="http://schemas.openxmlformats.org/officeDocument/2006/customXml" ds:itemID="{59459490-5A4F-4601-B22B-C35253E1E5FE}"/>
</file>

<file path=customXml/itemProps3.xml><?xml version="1.0" encoding="utf-8"?>
<ds:datastoreItem xmlns:ds="http://schemas.openxmlformats.org/officeDocument/2006/customXml" ds:itemID="{F8B6C1B9-CDA3-46FF-9DE9-60F6CCA6C739}"/>
</file>

<file path=docProps/app.xml><?xml version="1.0" encoding="utf-8"?>
<Properties xmlns="http://schemas.openxmlformats.org/officeDocument/2006/extended-properties" xmlns:vt="http://schemas.openxmlformats.org/officeDocument/2006/docPropsVTypes">
  <TotalTime>10242</TotalTime>
  <Words>1202</Words>
  <Application>Microsoft Office PowerPoint</Application>
  <PresentationFormat>On-screen Show (4:3)</PresentationFormat>
  <Paragraphs>219</Paragraphs>
  <Slides>23</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Department of Conservation RCD Financial Assistance Program Grant Administrative Workshop</vt:lpstr>
      <vt:lpstr>DOC and the RCDs</vt:lpstr>
      <vt:lpstr>Funding Purpose</vt:lpstr>
      <vt:lpstr>Grant Requirements</vt:lpstr>
      <vt:lpstr>Invoicing</vt:lpstr>
      <vt:lpstr>Invoice forms</vt:lpstr>
      <vt:lpstr>Reimbursable Expenditures</vt:lpstr>
      <vt:lpstr>Personnel time tracking</vt:lpstr>
      <vt:lpstr>Invoice Completion</vt:lpstr>
      <vt:lpstr>Quarterly Invoice Summary Form</vt:lpstr>
      <vt:lpstr>Invoice Detail A &amp; B Forms</vt:lpstr>
      <vt:lpstr>Sample Invoice Detail A </vt:lpstr>
      <vt:lpstr>Invoice Detail B Form</vt:lpstr>
      <vt:lpstr>Sample Invoice Detail B</vt:lpstr>
      <vt:lpstr>Invoicing Tips</vt:lpstr>
      <vt:lpstr>Match Support Form</vt:lpstr>
      <vt:lpstr>Sample Match Support Form</vt:lpstr>
      <vt:lpstr>Progress Reports</vt:lpstr>
      <vt:lpstr>Progress Reports</vt:lpstr>
      <vt:lpstr>Budget or Work Plan Changes</vt:lpstr>
      <vt:lpstr>Additional Tips</vt:lpstr>
      <vt:lpstr>Grant Manager Contact Information</vt:lpstr>
      <vt:lpstr>Questions?</vt:lpstr>
    </vt:vector>
  </TitlesOfParts>
  <Company>Department of Conservation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PowerPoint Integrity Policy Example Slides</dc:title>
  <dc:creator>apaman</dc:creator>
  <cp:lastModifiedBy>Di Stefano, Jenny@DOC</cp:lastModifiedBy>
  <cp:revision>775</cp:revision>
  <cp:lastPrinted>2017-07-24T21:54:05Z</cp:lastPrinted>
  <dcterms:created xsi:type="dcterms:W3CDTF">2012-09-07T20:00:05Z</dcterms:created>
  <dcterms:modified xsi:type="dcterms:W3CDTF">2017-07-25T23:01:46Z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0x010100B5E723BB7F66412298F94789433FE2AA040100F453CFB08C27CA4CB1B741D073B43589</vt:lpwstr>
  </property>
  <property fmtid="{D5CDD505-2E9C-101B-9397-08002B2CF9AE}" pid="3" name="Order">
    <vt:r8>1600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y fmtid="{D5CDD505-2E9C-101B-9397-08002B2CF9AE}" pid="9" name="TaxKeyword">
    <vt:lpwstr/>
  </property>
  <property fmtid="{D5CDD505-2E9C-101B-9397-08002B2CF9AE}" pid="10" name="scTopics">
    <vt:lpwstr/>
  </property>
  <property fmtid="{D5CDD505-2E9C-101B-9397-08002B2CF9AE}" pid="11" name="scDivision">
    <vt:lpwstr/>
  </property>
  <property fmtid="{D5CDD505-2E9C-101B-9397-08002B2CF9AE}" pid="14" name="scSubAudiences">
    <vt:lpwstr/>
  </property>
  <property fmtid="{D5CDD505-2E9C-101B-9397-08002B2CF9AE}" pid="15" name="scInformationFor">
    <vt:lpwstr/>
  </property>
</Properties>
</file>